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8" r:id="rId3"/>
    <p:sldId id="267" r:id="rId4"/>
    <p:sldId id="271" r:id="rId5"/>
    <p:sldId id="273" r:id="rId6"/>
    <p:sldId id="287" r:id="rId7"/>
    <p:sldId id="274" r:id="rId8"/>
    <p:sldId id="260" r:id="rId9"/>
    <p:sldId id="265" r:id="rId10"/>
    <p:sldId id="263" r:id="rId11"/>
    <p:sldId id="262" r:id="rId12"/>
    <p:sldId id="264" r:id="rId13"/>
    <p:sldId id="275" r:id="rId14"/>
    <p:sldId id="272" r:id="rId15"/>
    <p:sldId id="261" r:id="rId16"/>
    <p:sldId id="276" r:id="rId17"/>
    <p:sldId id="27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3E8E"/>
    <a:srgbClr val="312782"/>
    <a:srgbClr val="41B28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6323" autoAdjust="0"/>
  </p:normalViewPr>
  <p:slideViewPr>
    <p:cSldViewPr snapToGrid="0">
      <p:cViewPr varScale="1">
        <p:scale>
          <a:sx n="109" d="100"/>
          <a:sy n="109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CDEA5-7165-49B5-98C9-C8CC69AA08D3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B4490-FDD8-45DD-AE48-46A30ABC67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19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B4490-FDD8-45DD-AE48-46A30ABC672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79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D955D-E495-3F49-7EA9-93FF5D5B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B63EF3-B363-8845-4375-3168E819A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F6244-65B6-6915-5D76-0273A627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159B3C-08DB-D488-8C74-AC1C1B09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A419A9-CBFB-8188-69C4-C8DCBA29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2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AE6EC-3A75-8048-0168-C94D1544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355457-3C6B-0752-1296-4B5BAAC2D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73DCA-6A4E-A4CE-C239-7D34207F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19C708-A5B6-A333-D452-1EF1215D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26B419-9D27-8E89-6F8B-59A877FA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83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832E2C-B626-5C1E-FBBC-B058382BE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A202DB-4B51-7084-FCE4-289376FA8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39A81-75CE-0C65-18BA-A4E4D072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B1A67-EADA-445C-4AD8-1CE794C2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260EE2-B386-B450-BC56-E01CB294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76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F2C8B-DD49-EF6E-C30B-D9AB0AD0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FF9A8-DF50-D992-DDCC-AAB8F3ECE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1794D-CB01-209F-D33C-8C6179461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9071B-4E35-9A44-FAD5-4687DB9E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01AD69-C8BA-CD47-1578-B8F0A69F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92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9171A-328D-E5FB-F110-CF31C9E14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A5449E-0CC9-0F7D-22AC-755E98150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C9169-C44F-EE89-74EB-274D1746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595762-4DFC-8943-0C0A-B46718450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25E44-64C9-06E8-6432-19AA0F36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17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368B2-F29E-91AF-1106-69D2EE70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537FDF-28D1-664A-3192-CB1D89908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49EDC7-AD48-EBFB-F2D1-369CEB12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F37899-C7BE-5FAD-52F1-7E7867076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F0A1BA-DAF9-4649-C737-261973F09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3655F5-8B11-E3C0-DD49-B50E6FD9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70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3B6AF-F605-A385-5F68-C33543CC4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80F95F-06D1-19DB-3DA3-948636DEF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B41746-3C5E-B387-204E-45F8080CA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4288EB-FE1A-2393-12D7-E9CB43DB7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2E9924-F9D7-4867-384D-1315FB3D8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B88FC2-E230-D51B-F10E-E0FB4B87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74C958-1EA7-F432-4308-92D7558E7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C7C957-3639-F26A-1C00-A4142ABF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40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0E248-1579-1A90-0BCC-B7DCB465F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DB2DF7-E572-9D8C-7F09-8F6D4A4C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AFAA90-7ED1-0708-39FA-BF30C561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59641A-5937-FB56-64DE-962EBB68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8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A49F0F-5E5F-3567-23AC-E7653FF5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ED65A9-9F7D-902E-5F3E-D24787E3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41E095-D719-8E44-48FC-DE271BC7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78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F8ED8-C209-8966-7F11-C434F143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6D641-61E5-DDBC-AFA7-E9217A3F3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261D78-CCD4-59B3-939F-1F5FA31C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CE34E-AEFC-6C78-8C97-5F3356DBA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F1AD91-B8CD-4E9A-F5D3-3D8FA632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82D03E-3EAA-29FE-D853-76F21924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57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A142D-A82B-E06A-8CC7-57CA55F8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B506B1-8639-6FF2-A82A-5071A890A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83CE9D-1A68-BCFA-8AA0-FBADE4C2A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EFE8B2-0585-D9E8-E2DD-FD6514E5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435487-00E0-264C-E2B5-F1A2BAF3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7C4412-19F0-6B2E-9A61-A8BA7034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5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CF101-53F0-AD81-3B15-23700768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AF0C4-5588-2FD8-9245-0492B1C8A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482A08-ED2E-A94A-0448-C9BB95115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454AE-0CFF-4729-88C3-228C7F37571B}" type="datetimeFigureOut">
              <a:rPr lang="ru-RU" smtClean="0"/>
              <a:t>29.08.2024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281F09-7163-470A-F28D-18058CA5A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A99731-1521-B0C6-3AB8-5FFBBD119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6944E-B752-4CB3-B7AC-C94CF8FCD4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33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.sv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mailto:e.modonov@firpo.ru" TargetMode="External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hyperlink" Target="mailto:petenev.krao@gmail.com" TargetMode="External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F5360C-8167-A3B5-7655-7FAC0B595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1D2E1-8DEF-49E9-3F42-CACDEC50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995" y="140794"/>
            <a:ext cx="4762186" cy="1071768"/>
          </a:xfrm>
        </p:spPr>
        <p:txBody>
          <a:bodyPr>
            <a:noAutofit/>
          </a:bodyPr>
          <a:lstStyle/>
          <a:p>
            <a:pPr algn="r"/>
            <a:r>
              <a:rPr lang="ru-RU" sz="4800" dirty="0">
                <a:latin typeface="Montserrat Bold" panose="00000800000000000000" pitchFamily="2" charset="-52"/>
              </a:rPr>
              <a:t>ФОРУМ СПО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94ACD-EE8D-44D6-916C-85DFA6F67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" y="305751"/>
            <a:ext cx="7073698" cy="5918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A44059-15A3-45B8-8E52-0707D1CE8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15324" r="45955" b="30185"/>
          <a:stretch/>
        </p:blipFill>
        <p:spPr>
          <a:xfrm>
            <a:off x="7429814" y="2955925"/>
            <a:ext cx="1599886" cy="37369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24B055-3BF8-44AF-932A-14CC0EC10E5A}"/>
              </a:ext>
            </a:extLst>
          </p:cNvPr>
          <p:cNvSpPr txBox="1"/>
          <p:nvPr/>
        </p:nvSpPr>
        <p:spPr>
          <a:xfrm>
            <a:off x="0" y="1295399"/>
            <a:ext cx="7519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312782"/>
                </a:solidFill>
                <a:latin typeface="Montserrat Medium" panose="00000600000000000000" pitchFamily="2" charset="-52"/>
              </a:rPr>
              <a:t>МАСТЕР-КЛАСС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BCBF4A-D55D-4A8E-9584-B7D60F6F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15324" r="45955" b="30185"/>
          <a:stretch/>
        </p:blipFill>
        <p:spPr>
          <a:xfrm>
            <a:off x="0" y="1825625"/>
            <a:ext cx="1587500" cy="3736976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E1D90569-5EEA-4804-93A8-5CC23039069C}"/>
              </a:ext>
            </a:extLst>
          </p:cNvPr>
          <p:cNvSpPr txBox="1">
            <a:spLocks/>
          </p:cNvSpPr>
          <p:nvPr/>
        </p:nvSpPr>
        <p:spPr>
          <a:xfrm>
            <a:off x="1325206" y="5312676"/>
            <a:ext cx="7615593" cy="1166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Петенёв Артём Игоревич,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300" dirty="0">
                <a:latin typeface="Montserrat Medium" panose="00000600000000000000" pitchFamily="2" charset="-52"/>
              </a:rPr>
              <a:t>начальник Управления проектной деятельности </a:t>
            </a:r>
            <a:br>
              <a:rPr lang="ru-RU" sz="1300" dirty="0">
                <a:latin typeface="Montserrat Medium" panose="00000600000000000000" pitchFamily="2" charset="-52"/>
              </a:rPr>
            </a:br>
            <a:r>
              <a:rPr lang="ru-RU" sz="1300" dirty="0">
                <a:latin typeface="Montserrat Medium" panose="00000600000000000000" pitchFamily="2" charset="-52"/>
              </a:rPr>
              <a:t>и методического обеспечения Департамента обеспечения </a:t>
            </a:r>
            <a:br>
              <a:rPr lang="ru-RU" sz="1300" dirty="0">
                <a:latin typeface="Montserrat Medium" panose="00000600000000000000" pitchFamily="2" charset="-52"/>
              </a:rPr>
            </a:br>
            <a:r>
              <a:rPr lang="ru-RU" sz="1300" dirty="0">
                <a:latin typeface="Montserrat Medium" panose="00000600000000000000" pitchFamily="2" charset="-52"/>
              </a:rPr>
              <a:t>и развития системы оценки качества профессионального образования </a:t>
            </a:r>
            <a:br>
              <a:rPr lang="ru-RU" sz="1300" dirty="0">
                <a:latin typeface="Montserrat Medium" panose="00000600000000000000" pitchFamily="2" charset="-52"/>
              </a:rPr>
            </a:br>
            <a:r>
              <a:rPr lang="ru-RU" sz="1300" dirty="0">
                <a:latin typeface="Montserrat Medium" panose="00000600000000000000" pitchFamily="2" charset="-52"/>
              </a:rPr>
              <a:t>ФГБОУ ДПО «Институт развития профессионального образования»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D22C84-52C5-6E1C-B6EF-53D7CBDD3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07" y="4262301"/>
            <a:ext cx="7219748" cy="947331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Модонов Евгений Николаевич,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300" dirty="0">
                <a:latin typeface="Montserrat Medium" panose="00000600000000000000" pitchFamily="2" charset="-52"/>
              </a:rPr>
              <a:t>заместитель начальника Департамента обеспечения и развития системы </a:t>
            </a:r>
            <a:br>
              <a:rPr lang="ru-RU" sz="1300" dirty="0">
                <a:latin typeface="Montserrat Medium" panose="00000600000000000000" pitchFamily="2" charset="-52"/>
              </a:rPr>
            </a:br>
            <a:r>
              <a:rPr lang="ru-RU" sz="1300" dirty="0">
                <a:latin typeface="Montserrat Medium" panose="00000600000000000000" pitchFamily="2" charset="-52"/>
              </a:rPr>
              <a:t>оценки качества профессионального образования </a:t>
            </a:r>
            <a:br>
              <a:rPr lang="ru-RU" sz="1300" dirty="0">
                <a:latin typeface="Montserrat Medium" panose="00000600000000000000" pitchFamily="2" charset="-52"/>
              </a:rPr>
            </a:br>
            <a:r>
              <a:rPr lang="ru-RU" sz="1300" dirty="0">
                <a:latin typeface="Montserrat Medium" panose="00000600000000000000" pitchFamily="2" charset="-52"/>
              </a:rPr>
              <a:t>ФГБОУ ДПО «Институт развития профессионального образования»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A6184F4-517B-450A-9937-A2D626B11BED}"/>
              </a:ext>
            </a:extLst>
          </p:cNvPr>
          <p:cNvSpPr/>
          <p:nvPr/>
        </p:nvSpPr>
        <p:spPr>
          <a:xfrm>
            <a:off x="0" y="2027559"/>
            <a:ext cx="1325410" cy="1281552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3DE6E-514F-4A06-BE90-98479BBC330D}"/>
              </a:ext>
            </a:extLst>
          </p:cNvPr>
          <p:cNvSpPr txBox="1"/>
          <p:nvPr/>
        </p:nvSpPr>
        <p:spPr>
          <a:xfrm>
            <a:off x="1325207" y="1887956"/>
            <a:ext cx="7615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312782"/>
                </a:solidFill>
                <a:latin typeface="Montserrat Medium" panose="00000600000000000000" pitchFamily="2" charset="-52"/>
              </a:rPr>
              <a:t>Формирование образовательными организациями ключевых локальных актов, регламентирующих ГИА </a:t>
            </a:r>
            <a:br>
              <a:rPr lang="ru-RU" sz="2400" b="1" dirty="0">
                <a:solidFill>
                  <a:srgbClr val="312782"/>
                </a:solidFill>
                <a:latin typeface="Montserrat Medium" panose="00000600000000000000" pitchFamily="2" charset="-52"/>
              </a:rPr>
            </a:br>
            <a:r>
              <a:rPr lang="ru-RU" sz="2400" b="1" dirty="0">
                <a:solidFill>
                  <a:srgbClr val="312782"/>
                </a:solidFill>
                <a:latin typeface="Montserrat Medium" panose="00000600000000000000" pitchFamily="2" charset="-52"/>
              </a:rPr>
              <a:t>по образовательным программам СПО</a:t>
            </a:r>
            <a:br>
              <a:rPr lang="ru-RU" sz="2400" b="1" dirty="0">
                <a:solidFill>
                  <a:srgbClr val="312782"/>
                </a:solidFill>
                <a:latin typeface="Montserrat Medium" panose="00000600000000000000" pitchFamily="2" charset="-52"/>
              </a:rPr>
            </a:br>
            <a:r>
              <a:rPr lang="ru-RU" sz="2400" b="1" dirty="0">
                <a:solidFill>
                  <a:srgbClr val="312782"/>
                </a:solidFill>
                <a:latin typeface="Montserrat Medium" panose="00000600000000000000" pitchFamily="2" charset="-52"/>
              </a:rPr>
              <a:t>в форме демонстрационного экзамена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4B7470-E115-435A-A7A9-8247608F9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77" y="2330744"/>
            <a:ext cx="1162503" cy="7608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6E3304-9071-4293-AB6D-351CDEF934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5789" y="1218446"/>
            <a:ext cx="1339692" cy="13972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BB1B77-6DEE-472E-B82D-5EDE960C7E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49489" y="5180846"/>
            <a:ext cx="1339692" cy="139726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7EF74E3-9126-4E21-A4AD-5D6B6AF073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489" y="1247230"/>
            <a:ext cx="1339692" cy="13972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9F74AD-0FBA-456F-85E9-4FF14B1677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089" y="3182710"/>
            <a:ext cx="1339692" cy="139726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08FF02B-3AB9-4400-BAE4-6E1024B50F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67972" y="3275467"/>
            <a:ext cx="1339692" cy="13972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EE25F0A-50D1-4AB4-8B45-89A296996A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85789" y="5224599"/>
            <a:ext cx="1339692" cy="13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1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EB6173-8402-4051-947A-90827F395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F9A908-1130-2398-39F4-D107BBE08DE6}"/>
              </a:ext>
            </a:extLst>
          </p:cNvPr>
          <p:cNvSpPr txBox="1"/>
          <p:nvPr/>
        </p:nvSpPr>
        <p:spPr>
          <a:xfrm>
            <a:off x="345599" y="1712279"/>
            <a:ext cx="5590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3AFD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УСЛОВИЕ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1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5F16D537-1CF4-27EF-D9A9-E4D42E9C7990}"/>
              </a:ext>
            </a:extLst>
          </p:cNvPr>
          <p:cNvSpPr txBox="1">
            <a:spLocks/>
          </p:cNvSpPr>
          <p:nvPr/>
        </p:nvSpPr>
        <p:spPr>
          <a:xfrm>
            <a:off x="327251" y="2229689"/>
            <a:ext cx="3271592" cy="1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Наличие заявления в ГЭК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от выпускника или его родителя (законного представителя)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об учете результатов промежуточной аттестации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при прохождении ГИА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03658503-FE02-8E23-820A-56F9B59B8F44}"/>
              </a:ext>
            </a:extLst>
          </p:cNvPr>
          <p:cNvSpPr txBox="1">
            <a:spLocks/>
          </p:cNvSpPr>
          <p:nvPr/>
        </p:nvSpPr>
        <p:spPr>
          <a:xfrm>
            <a:off x="345599" y="4439577"/>
            <a:ext cx="3931992" cy="1840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Предоставление документа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с результатами промежуточной аттестации по образовательной программе СПО в форме демонстрационного экзамена,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которые выпускник просит учесть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при прохождении им ГИА</a:t>
            </a:r>
            <a:endParaRPr lang="ru-RU" sz="1200" dirty="0">
              <a:latin typeface="Montserrat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33C388-C188-E35D-8551-0D35AFE22E51}"/>
              </a:ext>
            </a:extLst>
          </p:cNvPr>
          <p:cNvSpPr txBox="1"/>
          <p:nvPr/>
        </p:nvSpPr>
        <p:spPr>
          <a:xfrm>
            <a:off x="81190" y="67463"/>
            <a:ext cx="87771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A73E8E"/>
                </a:solidFill>
                <a:latin typeface="Montserrat" pitchFamily="2" charset="-52"/>
              </a:rPr>
              <a:t>Учет результатов ПА в форме ДЭ </a:t>
            </a:r>
            <a:br>
              <a:rPr lang="ru-RU" sz="32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3200" b="1" dirty="0">
                <a:solidFill>
                  <a:srgbClr val="A73E8E"/>
                </a:solidFill>
                <a:latin typeface="Montserrat" pitchFamily="2" charset="-52"/>
              </a:rPr>
              <a:t>при проведении ГИА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A7E7E-69C4-CCB8-6AFD-A996CCF70668}"/>
              </a:ext>
            </a:extLst>
          </p:cNvPr>
          <p:cNvSpPr txBox="1"/>
          <p:nvPr/>
        </p:nvSpPr>
        <p:spPr>
          <a:xfrm>
            <a:off x="11473650" y="6424832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10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19C1A2-7F3B-43FB-9516-F36328FC2CE0}"/>
              </a:ext>
            </a:extLst>
          </p:cNvPr>
          <p:cNvSpPr/>
          <p:nvPr/>
        </p:nvSpPr>
        <p:spPr>
          <a:xfrm>
            <a:off x="9204137" y="0"/>
            <a:ext cx="941827" cy="941827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C718A21-1B98-4552-8427-902B4D3A1D9B}"/>
              </a:ext>
            </a:extLst>
          </p:cNvPr>
          <p:cNvSpPr/>
          <p:nvPr/>
        </p:nvSpPr>
        <p:spPr>
          <a:xfrm>
            <a:off x="10186560" y="-1"/>
            <a:ext cx="941827" cy="941827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7A60A16-44E8-4693-B81B-ABB542398B2D}"/>
              </a:ext>
            </a:extLst>
          </p:cNvPr>
          <p:cNvSpPr/>
          <p:nvPr/>
        </p:nvSpPr>
        <p:spPr>
          <a:xfrm>
            <a:off x="11168983" y="-2"/>
            <a:ext cx="941827" cy="941827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05149A-A889-4A80-ABCB-3DCCB6887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8177" y="178692"/>
            <a:ext cx="846987" cy="5844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A15B8C-7801-4049-94D6-EE89B9076D8D}"/>
              </a:ext>
            </a:extLst>
          </p:cNvPr>
          <p:cNvSpPr txBox="1"/>
          <p:nvPr/>
        </p:nvSpPr>
        <p:spPr>
          <a:xfrm>
            <a:off x="8592722" y="2228145"/>
            <a:ext cx="323867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ru-RU" sz="1400" dirty="0">
                <a:latin typeface="Montserrat" pitchFamily="2" charset="-52"/>
              </a:rPr>
              <a:t>Принятие ГЭК решения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об учете результатов промежуточной аттестации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при проведении ГИА в форме демонстрационного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экзамена на основании сравнительного анализа материалов демонстрационного экзамена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в рамках промежуточной аттестации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и демонстрационного экзамена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в рамках ГИА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86DD2B-9C95-454B-A8D6-BFF21BE73E8D}"/>
              </a:ext>
            </a:extLst>
          </p:cNvPr>
          <p:cNvSpPr txBox="1"/>
          <p:nvPr/>
        </p:nvSpPr>
        <p:spPr>
          <a:xfrm>
            <a:off x="360608" y="3972152"/>
            <a:ext cx="5590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3AFD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УСЛОВИЕ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2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9823C0-CD9F-41EC-AD43-18BECF443995}"/>
              </a:ext>
            </a:extLst>
          </p:cNvPr>
          <p:cNvSpPr txBox="1"/>
          <p:nvPr/>
        </p:nvSpPr>
        <p:spPr>
          <a:xfrm>
            <a:off x="4564531" y="1712279"/>
            <a:ext cx="5590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3AFD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УСЛОВИЕ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3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id="{E09C4E32-A186-4171-813E-06305E08328D}"/>
              </a:ext>
            </a:extLst>
          </p:cNvPr>
          <p:cNvSpPr txBox="1">
            <a:spLocks/>
          </p:cNvSpPr>
          <p:nvPr/>
        </p:nvSpPr>
        <p:spPr>
          <a:xfrm>
            <a:off x="4564531" y="2229689"/>
            <a:ext cx="3617191" cy="1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Проведение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промежуточной аттестации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в форме демонстрационного экзамена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при участии Оператора</a:t>
            </a:r>
          </a:p>
        </p:txBody>
      </p:sp>
      <p:sp>
        <p:nvSpPr>
          <p:cNvPr id="37" name="Подзаголовок 2">
            <a:extLst>
              <a:ext uri="{FF2B5EF4-FFF2-40B4-BE49-F238E27FC236}">
                <a16:creationId xmlns:a16="http://schemas.microsoft.com/office/drawing/2014/main" id="{FAA7737D-998B-456A-A120-06CB0AADD605}"/>
              </a:ext>
            </a:extLst>
          </p:cNvPr>
          <p:cNvSpPr txBox="1">
            <a:spLocks/>
          </p:cNvSpPr>
          <p:nvPr/>
        </p:nvSpPr>
        <p:spPr>
          <a:xfrm>
            <a:off x="4564531" y="4439577"/>
            <a:ext cx="3570957" cy="1840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buSzPts val="1200"/>
            </a:pPr>
            <a:r>
              <a:rPr lang="ru-RU" sz="1400" dirty="0">
                <a:latin typeface="Montserrat" pitchFamily="2" charset="-52"/>
              </a:rPr>
              <a:t>Соблюдение принципа независимости главного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эксперта при проведении промежуточной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аттестации в форме демонстрационного экзамена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4DE928-4E37-41AC-86AE-87B5FF282939}"/>
              </a:ext>
            </a:extLst>
          </p:cNvPr>
          <p:cNvSpPr txBox="1"/>
          <p:nvPr/>
        </p:nvSpPr>
        <p:spPr>
          <a:xfrm>
            <a:off x="4595765" y="3944255"/>
            <a:ext cx="5590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3AFD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УСЛОВИЕ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4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FD7D6D-140F-4769-B1D6-BB54942DBAA2}"/>
              </a:ext>
            </a:extLst>
          </p:cNvPr>
          <p:cNvSpPr txBox="1"/>
          <p:nvPr/>
        </p:nvSpPr>
        <p:spPr>
          <a:xfrm>
            <a:off x="8592722" y="1704925"/>
            <a:ext cx="5590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3AFD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УСЛОВИЕ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5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1039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5C2AC5-695A-4CAE-9800-F7C97400BCEF}"/>
              </a:ext>
            </a:extLst>
          </p:cNvPr>
          <p:cNvSpPr/>
          <p:nvPr/>
        </p:nvSpPr>
        <p:spPr>
          <a:xfrm>
            <a:off x="-1" y="3365163"/>
            <a:ext cx="7126219" cy="3492837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B1BAF6-6433-3FE1-2169-56C3C0062778}"/>
              </a:ext>
            </a:extLst>
          </p:cNvPr>
          <p:cNvSpPr/>
          <p:nvPr/>
        </p:nvSpPr>
        <p:spPr>
          <a:xfrm>
            <a:off x="-15282" y="1"/>
            <a:ext cx="7178082" cy="3378200"/>
          </a:xfrm>
          <a:prstGeom prst="rect">
            <a:avLst/>
          </a:prstGeom>
          <a:solidFill>
            <a:srgbClr val="ED7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89EA6A66-ABAD-10E0-B70F-4C7DC2CC2959}"/>
              </a:ext>
            </a:extLst>
          </p:cNvPr>
          <p:cNvSpPr txBox="1">
            <a:spLocks/>
          </p:cNvSpPr>
          <p:nvPr/>
        </p:nvSpPr>
        <p:spPr>
          <a:xfrm>
            <a:off x="533400" y="1512394"/>
            <a:ext cx="646942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52"/>
              </a:rPr>
              <a:t>Этап ГИА для участия добровольца (волонтера)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52"/>
              </a:rPr>
              <a:t>Действия добровольцев (волонтеров)</a:t>
            </a:r>
          </a:p>
          <a:p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482A4-173C-19E4-7BC9-56DFF095E8A2}"/>
              </a:ext>
            </a:extLst>
          </p:cNvPr>
          <p:cNvSpPr txBox="1"/>
          <p:nvPr/>
        </p:nvSpPr>
        <p:spPr>
          <a:xfrm>
            <a:off x="11473650" y="6424832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bg1"/>
                </a:solidFill>
                <a:latin typeface="Montserrat" pitchFamily="2" charset="-52"/>
              </a:rPr>
              <a:t>10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76FA517-F949-47C3-AD3F-CBD0166FDD4D}"/>
              </a:ext>
            </a:extLst>
          </p:cNvPr>
          <p:cNvSpPr txBox="1">
            <a:spLocks/>
          </p:cNvSpPr>
          <p:nvPr/>
        </p:nvSpPr>
        <p:spPr>
          <a:xfrm>
            <a:off x="201680" y="189847"/>
            <a:ext cx="7126219" cy="1008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  <a:latin typeface="Montserrat Bold" panose="00000800000000000000" pitchFamily="2" charset="-52"/>
              </a:rPr>
              <a:t>Условия привлечения</a:t>
            </a:r>
            <a:br>
              <a:rPr lang="ru-RU" sz="3600" dirty="0">
                <a:solidFill>
                  <a:schemeClr val="bg1"/>
                </a:solidFill>
                <a:latin typeface="Montserrat Bold" panose="000008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Montserrat Bold" panose="00000800000000000000" pitchFamily="2" charset="-52"/>
              </a:rPr>
              <a:t>добровольцев к ГИА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A642A1-5985-4419-B51B-A29FC9546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1666" r="1726" b="2038"/>
          <a:stretch/>
        </p:blipFill>
        <p:spPr bwMode="auto">
          <a:xfrm>
            <a:off x="7162800" y="114300"/>
            <a:ext cx="4940300" cy="6679864"/>
          </a:xfrm>
          <a:prstGeom prst="rect">
            <a:avLst/>
          </a:prstGeom>
          <a:noFill/>
          <a:ln w="117475">
            <a:solidFill>
              <a:srgbClr val="A73E8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2E5453-9EC1-467F-AD33-8B7C2AB02CDE}"/>
              </a:ext>
            </a:extLst>
          </p:cNvPr>
          <p:cNvSpPr txBox="1"/>
          <p:nvPr/>
        </p:nvSpPr>
        <p:spPr>
          <a:xfrm>
            <a:off x="7286194" y="5473005"/>
            <a:ext cx="4546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highlight>
                  <a:srgbClr val="F2F2F2"/>
                </a:highlight>
                <a:latin typeface="Montserrat" pitchFamily="2" charset="-52"/>
              </a:rPr>
              <a:t>Пример  участия добровольца </a:t>
            </a:r>
            <a:br>
              <a:rPr lang="ru-RU" sz="1400" dirty="0">
                <a:highlight>
                  <a:srgbClr val="F2F2F2"/>
                </a:highlight>
                <a:latin typeface="Montserrat" pitchFamily="2" charset="-52"/>
              </a:rPr>
            </a:br>
            <a:r>
              <a:rPr lang="ru-RU" sz="1400" dirty="0">
                <a:highlight>
                  <a:srgbClr val="F2F2F2"/>
                </a:highlight>
                <a:latin typeface="Montserrat" pitchFamily="2" charset="-52"/>
              </a:rPr>
              <a:t>(волонтера) в качестве модели </a:t>
            </a:r>
            <a:br>
              <a:rPr lang="ru-RU" sz="1400" dirty="0">
                <a:highlight>
                  <a:srgbClr val="F2F2F2"/>
                </a:highlight>
                <a:latin typeface="Montserrat" pitchFamily="2" charset="-52"/>
              </a:rPr>
            </a:br>
            <a:r>
              <a:rPr lang="ru-RU" sz="1400" dirty="0">
                <a:highlight>
                  <a:srgbClr val="F2F2F2"/>
                </a:highlight>
                <a:latin typeface="Montserrat" pitchFamily="2" charset="-52"/>
              </a:rPr>
              <a:t>на демонстрационном экзамене. </a:t>
            </a:r>
            <a:br>
              <a:rPr lang="ru-RU" sz="1400" dirty="0">
                <a:highlight>
                  <a:srgbClr val="F2F2F2"/>
                </a:highlight>
                <a:latin typeface="Montserrat" pitchFamily="2" charset="-52"/>
              </a:rPr>
            </a:br>
            <a:r>
              <a:rPr lang="ru-RU" sz="1400" dirty="0">
                <a:highlight>
                  <a:srgbClr val="F2F2F2"/>
                </a:highlight>
                <a:latin typeface="Montserrat" pitchFamily="2" charset="-52"/>
              </a:rPr>
              <a:t>43.02.13 Технология парикмахерского искусства </a:t>
            </a:r>
          </a:p>
          <a:p>
            <a:r>
              <a:rPr lang="ru-RU" sz="1400" dirty="0">
                <a:highlight>
                  <a:srgbClr val="F2F2F2"/>
                </a:highlight>
                <a:latin typeface="Montserrat" pitchFamily="2" charset="-52"/>
              </a:rPr>
              <a:t>   </a:t>
            </a:r>
            <a:endParaRPr lang="ru-RU" sz="1400" dirty="0">
              <a:highlight>
                <a:srgbClr val="F2F2F2"/>
              </a:highlight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53A07E7-F2F5-455F-A5E0-A86ECCD9BF28}"/>
              </a:ext>
            </a:extLst>
          </p:cNvPr>
          <p:cNvGrpSpPr/>
          <p:nvPr/>
        </p:nvGrpSpPr>
        <p:grpSpPr>
          <a:xfrm rot="17993735" flipH="1">
            <a:off x="2685496" y="3471131"/>
            <a:ext cx="1502307" cy="1522468"/>
            <a:chOff x="1124458" y="1809649"/>
            <a:chExt cx="1615774" cy="1443711"/>
          </a:xfrm>
        </p:grpSpPr>
        <p:sp>
          <p:nvSpPr>
            <p:cNvPr id="25" name="Дуга 24">
              <a:extLst>
                <a:ext uri="{FF2B5EF4-FFF2-40B4-BE49-F238E27FC236}">
                  <a16:creationId xmlns:a16="http://schemas.microsoft.com/office/drawing/2014/main" id="{7EAA8AF9-E22D-4A80-ADF7-622519BAE63A}"/>
                </a:ext>
              </a:extLst>
            </p:cNvPr>
            <p:cNvSpPr/>
            <p:nvPr/>
          </p:nvSpPr>
          <p:spPr>
            <a:xfrm rot="16361817">
              <a:off x="1253960" y="1767089"/>
              <a:ext cx="1443711" cy="1528832"/>
            </a:xfrm>
            <a:prstGeom prst="arc">
              <a:avLst>
                <a:gd name="adj1" fmla="val 15931671"/>
                <a:gd name="adj2" fmla="val 430785"/>
              </a:avLst>
            </a:prstGeom>
            <a:ln w="4762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6" name="Равнобедренный треугольник 25">
              <a:extLst>
                <a:ext uri="{FF2B5EF4-FFF2-40B4-BE49-F238E27FC236}">
                  <a16:creationId xmlns:a16="http://schemas.microsoft.com/office/drawing/2014/main" id="{CF697A82-E9C9-4326-B7F7-20B140A00A4E}"/>
                </a:ext>
              </a:extLst>
            </p:cNvPr>
            <p:cNvSpPr/>
            <p:nvPr/>
          </p:nvSpPr>
          <p:spPr>
            <a:xfrm rot="11079409">
              <a:off x="1124458" y="2498589"/>
              <a:ext cx="153690" cy="16278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8CEAA47-EECB-43F2-B8DB-B4E2B3EBB8F2}"/>
              </a:ext>
            </a:extLst>
          </p:cNvPr>
          <p:cNvSpPr txBox="1"/>
          <p:nvPr/>
        </p:nvSpPr>
        <p:spPr>
          <a:xfrm>
            <a:off x="3962356" y="3557910"/>
            <a:ext cx="27750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  <a:t>Инструкция по привлечению добровольцев (волонтеров) </a:t>
            </a:r>
            <a:b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  <a:t>к ГИА в форме демонстрационного экзамена 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FC18575-B23A-4ECC-8E23-96CAEA13797D}"/>
              </a:ext>
            </a:extLst>
          </p:cNvPr>
          <p:cNvSpPr/>
          <p:nvPr/>
        </p:nvSpPr>
        <p:spPr>
          <a:xfrm>
            <a:off x="4470980" y="4612723"/>
            <a:ext cx="1793022" cy="1748635"/>
          </a:xfrm>
          <a:prstGeom prst="roundRect">
            <a:avLst>
              <a:gd name="adj" fmla="val 9656"/>
            </a:avLst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1FCA5A8-72FF-441E-83B3-250769A82DE7}"/>
              </a:ext>
            </a:extLst>
          </p:cNvPr>
          <p:cNvGrpSpPr/>
          <p:nvPr/>
        </p:nvGrpSpPr>
        <p:grpSpPr>
          <a:xfrm>
            <a:off x="-228649" y="4076700"/>
            <a:ext cx="4025950" cy="3301558"/>
            <a:chOff x="-292150" y="4157385"/>
            <a:chExt cx="4600419" cy="367807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3510F54-29B4-4D40-9279-2E158BAD8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68" t="7406" r="21371" b="26309"/>
            <a:stretch/>
          </p:blipFill>
          <p:spPr>
            <a:xfrm>
              <a:off x="738931" y="4440540"/>
              <a:ext cx="3245344" cy="2052227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8AB5033-1AD9-493C-8C55-3A4094298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92150" y="4157385"/>
              <a:ext cx="4600419" cy="3678073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BFFDFF-3280-4371-9E20-848330DF7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07" y="4744403"/>
            <a:ext cx="1500822" cy="15008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70851EC-F120-454B-ACC5-D1C680D04FB5}"/>
              </a:ext>
            </a:extLst>
          </p:cNvPr>
          <p:cNvSpPr txBox="1"/>
          <p:nvPr/>
        </p:nvSpPr>
        <p:spPr>
          <a:xfrm>
            <a:off x="11513737" y="6363816"/>
            <a:ext cx="854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bg1"/>
                </a:solidFill>
                <a:latin typeface="Montserrat" pitchFamily="2" charset="-52"/>
              </a:rPr>
              <a:t>11</a:t>
            </a:r>
          </a:p>
        </p:txBody>
      </p:sp>
      <p:sp>
        <p:nvSpPr>
          <p:cNvPr id="36" name="Прямоугольник 18">
            <a:extLst>
              <a:ext uri="{FF2B5EF4-FFF2-40B4-BE49-F238E27FC236}">
                <a16:creationId xmlns:a16="http://schemas.microsoft.com/office/drawing/2014/main" id="{9F865F8E-5F05-4467-8BEA-AB6015DE60B2}"/>
              </a:ext>
            </a:extLst>
          </p:cNvPr>
          <p:cNvSpPr/>
          <p:nvPr/>
        </p:nvSpPr>
        <p:spPr>
          <a:xfrm>
            <a:off x="10522856" y="189846"/>
            <a:ext cx="4449597" cy="100806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73E8E"/>
              </a:gs>
              <a:gs pos="68000">
                <a:srgbClr val="2E3D8A"/>
              </a:gs>
            </a:gsLst>
            <a:lin ang="2400000" scaled="0"/>
          </a:gra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446E0B8-4D9E-4C99-A9F9-89CB236E6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18611" y="306791"/>
            <a:ext cx="1182915" cy="7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8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D99BE9-7695-4E2B-BA85-604CDF64C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D83183-B68E-6D2A-425C-68D3DEC00019}"/>
              </a:ext>
            </a:extLst>
          </p:cNvPr>
          <p:cNvSpPr/>
          <p:nvPr/>
        </p:nvSpPr>
        <p:spPr>
          <a:xfrm>
            <a:off x="6096000" y="-15877"/>
            <a:ext cx="6096000" cy="3441722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466A23B-20BB-42E4-78E0-B03E7845D700}"/>
              </a:ext>
            </a:extLst>
          </p:cNvPr>
          <p:cNvSpPr txBox="1">
            <a:spLocks/>
          </p:cNvSpPr>
          <p:nvPr/>
        </p:nvSpPr>
        <p:spPr>
          <a:xfrm>
            <a:off x="25400" y="177799"/>
            <a:ext cx="6070600" cy="1008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3600" dirty="0">
                <a:solidFill>
                  <a:srgbClr val="312782"/>
                </a:solidFill>
                <a:latin typeface="Montserrat Bold" panose="00000800000000000000" pitchFamily="2" charset="-52"/>
              </a:rPr>
              <a:t>Порядок пересдачи </a:t>
            </a:r>
            <a:br>
              <a:rPr lang="ru-RU" sz="3600" dirty="0">
                <a:solidFill>
                  <a:srgbClr val="312782"/>
                </a:solidFill>
                <a:latin typeface="Montserrat Bold" panose="00000800000000000000" pitchFamily="2" charset="-52"/>
              </a:rPr>
            </a:br>
            <a:r>
              <a:rPr lang="ru-RU" sz="3600" dirty="0">
                <a:solidFill>
                  <a:srgbClr val="312782"/>
                </a:solidFill>
                <a:latin typeface="Montserrat Bold" panose="00000800000000000000" pitchFamily="2" charset="-52"/>
              </a:rPr>
              <a:t>и апелляций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31696-DC4B-A908-2D63-C96BC6F37488}"/>
              </a:ext>
            </a:extLst>
          </p:cNvPr>
          <p:cNvSpPr txBox="1"/>
          <p:nvPr/>
        </p:nvSpPr>
        <p:spPr>
          <a:xfrm>
            <a:off x="11473650" y="6424832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12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00D160-1587-4995-91AD-8C531964EAFF}"/>
              </a:ext>
            </a:extLst>
          </p:cNvPr>
          <p:cNvSpPr/>
          <p:nvPr/>
        </p:nvSpPr>
        <p:spPr>
          <a:xfrm>
            <a:off x="0" y="3425844"/>
            <a:ext cx="6096000" cy="3432156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219B72-3C01-4F0C-AED6-C904A0A2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97" y="4718888"/>
            <a:ext cx="3275793" cy="1826863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1F0F9E0-D767-498D-A9BC-D018A9A0025E}"/>
              </a:ext>
            </a:extLst>
          </p:cNvPr>
          <p:cNvGrpSpPr/>
          <p:nvPr/>
        </p:nvGrpSpPr>
        <p:grpSpPr>
          <a:xfrm rot="21157706" flipH="1">
            <a:off x="3517075" y="4296644"/>
            <a:ext cx="1340340" cy="1063795"/>
            <a:chOff x="1124458" y="1809649"/>
            <a:chExt cx="1615774" cy="1443711"/>
          </a:xfrm>
        </p:grpSpPr>
        <p:sp>
          <p:nvSpPr>
            <p:cNvPr id="19" name="Дуга 18">
              <a:extLst>
                <a:ext uri="{FF2B5EF4-FFF2-40B4-BE49-F238E27FC236}">
                  <a16:creationId xmlns:a16="http://schemas.microsoft.com/office/drawing/2014/main" id="{CCA34F12-E430-4D1D-A311-D04B2FC46B99}"/>
                </a:ext>
              </a:extLst>
            </p:cNvPr>
            <p:cNvSpPr/>
            <p:nvPr/>
          </p:nvSpPr>
          <p:spPr>
            <a:xfrm rot="16361817">
              <a:off x="1253960" y="1767089"/>
              <a:ext cx="1443711" cy="1528832"/>
            </a:xfrm>
            <a:prstGeom prst="arc">
              <a:avLst>
                <a:gd name="adj1" fmla="val 15931671"/>
                <a:gd name="adj2" fmla="val 2385999"/>
              </a:avLst>
            </a:prstGeom>
            <a:ln w="4762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Равнобедренный треугольник 19">
              <a:extLst>
                <a:ext uri="{FF2B5EF4-FFF2-40B4-BE49-F238E27FC236}">
                  <a16:creationId xmlns:a16="http://schemas.microsoft.com/office/drawing/2014/main" id="{E8AF477F-3305-401B-86CA-4C6208753AB2}"/>
                </a:ext>
              </a:extLst>
            </p:cNvPr>
            <p:cNvSpPr/>
            <p:nvPr/>
          </p:nvSpPr>
          <p:spPr>
            <a:xfrm rot="11079409">
              <a:off x="1124458" y="2498589"/>
              <a:ext cx="153690" cy="16278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4E5FAAD-91E8-44B1-BA26-7CFF6B921731}"/>
              </a:ext>
            </a:extLst>
          </p:cNvPr>
          <p:cNvSpPr txBox="1"/>
          <p:nvPr/>
        </p:nvSpPr>
        <p:spPr>
          <a:xfrm>
            <a:off x="477087" y="3899645"/>
            <a:ext cx="3790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52"/>
              </a:rPr>
              <a:t>БУКЛЕТЫ, ПАМЯТКИ, КАРТОЧКИ</a:t>
            </a:r>
            <a:b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52"/>
              </a:rPr>
            </a:b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52"/>
              </a:rPr>
              <a:t>ДЛЯ ИНФОРМАЦИОННОГО СОПРОВОЖДЕНИЯ ВЫПУСКНИКОВ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9B023C5-9BCE-49DA-8766-A0D83918F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" y="4623402"/>
            <a:ext cx="4269593" cy="220935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821FE53-3DCA-4886-AAAB-47A3F57195F9}"/>
              </a:ext>
            </a:extLst>
          </p:cNvPr>
          <p:cNvSpPr/>
          <p:nvPr/>
        </p:nvSpPr>
        <p:spPr>
          <a:xfrm>
            <a:off x="1894276" y="6564016"/>
            <a:ext cx="554831" cy="644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3D1BBFF-63F8-4C9D-B35E-10D752FE4E73}"/>
              </a:ext>
            </a:extLst>
          </p:cNvPr>
          <p:cNvSpPr/>
          <p:nvPr/>
        </p:nvSpPr>
        <p:spPr>
          <a:xfrm>
            <a:off x="4329609" y="4956626"/>
            <a:ext cx="1362349" cy="1355594"/>
          </a:xfrm>
          <a:prstGeom prst="roundRect">
            <a:avLst>
              <a:gd name="adj" fmla="val 9656"/>
            </a:avLst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96AD6D-FE23-4FBF-9EFA-6F99540D7CCB}"/>
              </a:ext>
            </a:extLst>
          </p:cNvPr>
          <p:cNvSpPr txBox="1"/>
          <p:nvPr/>
        </p:nvSpPr>
        <p:spPr>
          <a:xfrm>
            <a:off x="1179419" y="1793314"/>
            <a:ext cx="4501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" pitchFamily="2" charset="-52"/>
              </a:rPr>
              <a:t>Права выпускника на пересдачу демонстрационного экзамена </a:t>
            </a:r>
            <a:br>
              <a:rPr lang="ru-RU" b="1" dirty="0">
                <a:latin typeface="Montserrat" pitchFamily="2" charset="-52"/>
              </a:rPr>
            </a:br>
            <a:r>
              <a:rPr lang="ru-RU" b="1" dirty="0">
                <a:latin typeface="Montserrat" pitchFamily="2" charset="-52"/>
              </a:rPr>
              <a:t>и апелляцию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8D1C2F-6A3A-4645-A8A6-2816D273513D}"/>
              </a:ext>
            </a:extLst>
          </p:cNvPr>
          <p:cNvSpPr txBox="1"/>
          <p:nvPr/>
        </p:nvSpPr>
        <p:spPr>
          <a:xfrm>
            <a:off x="420002" y="1700544"/>
            <a:ext cx="9428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6600" b="1" dirty="0">
                <a:solidFill>
                  <a:srgbClr val="312782"/>
                </a:solidFill>
                <a:latin typeface="Montserrat" pitchFamily="2" charset="-52"/>
              </a:rPr>
              <a:t> 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B7BE714-47B1-40F5-9ED3-63E4FA613BB1}"/>
              </a:ext>
            </a:extLst>
          </p:cNvPr>
          <p:cNvSpPr/>
          <p:nvPr/>
        </p:nvSpPr>
        <p:spPr>
          <a:xfrm>
            <a:off x="464514" y="1971930"/>
            <a:ext cx="600141" cy="564406"/>
          </a:xfrm>
          <a:prstGeom prst="ellipse">
            <a:avLst/>
          </a:prstGeom>
          <a:noFill/>
          <a:ln w="28575">
            <a:solidFill>
              <a:srgbClr val="31278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810621E5-F1D0-42E2-A4C4-EA1049CFA245}"/>
              </a:ext>
            </a:extLst>
          </p:cNvPr>
          <p:cNvSpPr txBox="1">
            <a:spLocks/>
          </p:cNvSpPr>
          <p:nvPr/>
        </p:nvSpPr>
        <p:spPr>
          <a:xfrm>
            <a:off x="9882585" y="2335605"/>
            <a:ext cx="2524806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Сроки пересдачи </a:t>
            </a:r>
            <a:br>
              <a:rPr lang="ru-RU" sz="13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демонстрационного экзамена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757F13AF-E19A-4531-BFA3-22ACCFF9DD63}"/>
              </a:ext>
            </a:extLst>
          </p:cNvPr>
          <p:cNvSpPr txBox="1">
            <a:spLocks/>
          </p:cNvSpPr>
          <p:nvPr/>
        </p:nvSpPr>
        <p:spPr>
          <a:xfrm>
            <a:off x="6947893" y="183119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-52"/>
              </a:rPr>
              <a:t>01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Подзаголовок 2">
            <a:extLst>
              <a:ext uri="{FF2B5EF4-FFF2-40B4-BE49-F238E27FC236}">
                <a16:creationId xmlns:a16="http://schemas.microsoft.com/office/drawing/2014/main" id="{4F076F28-8E0E-45AF-8773-FB2CFD327517}"/>
              </a:ext>
            </a:extLst>
          </p:cNvPr>
          <p:cNvSpPr txBox="1">
            <a:spLocks/>
          </p:cNvSpPr>
          <p:nvPr/>
        </p:nvSpPr>
        <p:spPr>
          <a:xfrm>
            <a:off x="9899108" y="671218"/>
            <a:ext cx="2769651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Количество попыток пересдачи демонстрационного экзамена</a:t>
            </a: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45BA18E7-0A8E-4C09-9EE3-D497FD183159}"/>
              </a:ext>
            </a:extLst>
          </p:cNvPr>
          <p:cNvSpPr txBox="1">
            <a:spLocks/>
          </p:cNvSpPr>
          <p:nvPr/>
        </p:nvSpPr>
        <p:spPr>
          <a:xfrm>
            <a:off x="9896103" y="177799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-52"/>
              </a:rPr>
              <a:t>3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8007DCD0-6302-4AEB-B834-E23512BC593B}"/>
              </a:ext>
            </a:extLst>
          </p:cNvPr>
          <p:cNvSpPr txBox="1">
            <a:spLocks/>
          </p:cNvSpPr>
          <p:nvPr/>
        </p:nvSpPr>
        <p:spPr>
          <a:xfrm>
            <a:off x="6989027" y="2336334"/>
            <a:ext cx="2877491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Отчисление </a:t>
            </a:r>
            <a:br>
              <a:rPr lang="ru-RU" sz="13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и восстановление </a:t>
            </a:r>
            <a:br>
              <a:rPr lang="ru-RU" sz="13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в образовательной организации для пересдачи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D483EC97-F0F5-469D-8944-F4D30C210811}"/>
              </a:ext>
            </a:extLst>
          </p:cNvPr>
          <p:cNvSpPr txBox="1">
            <a:spLocks/>
          </p:cNvSpPr>
          <p:nvPr/>
        </p:nvSpPr>
        <p:spPr>
          <a:xfrm>
            <a:off x="6947893" y="1850223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-52"/>
              </a:rPr>
              <a:t>2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Подзаголовок 2">
            <a:extLst>
              <a:ext uri="{FF2B5EF4-FFF2-40B4-BE49-F238E27FC236}">
                <a16:creationId xmlns:a16="http://schemas.microsoft.com/office/drawing/2014/main" id="{2D665D09-3467-41DB-BB8C-C890081D0455}"/>
              </a:ext>
            </a:extLst>
          </p:cNvPr>
          <p:cNvSpPr txBox="1">
            <a:spLocks/>
          </p:cNvSpPr>
          <p:nvPr/>
        </p:nvSpPr>
        <p:spPr>
          <a:xfrm>
            <a:off x="6989027" y="671218"/>
            <a:ext cx="2907532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Уважительные </a:t>
            </a:r>
            <a:br>
              <a:rPr lang="ru-RU" sz="13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и неуважительные причины пересдачи ГИА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58CD89FB-D707-403F-9A1E-F98FA91BF718}"/>
              </a:ext>
            </a:extLst>
          </p:cNvPr>
          <p:cNvSpPr txBox="1">
            <a:spLocks/>
          </p:cNvSpPr>
          <p:nvPr/>
        </p:nvSpPr>
        <p:spPr>
          <a:xfrm>
            <a:off x="9906341" y="1850222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-52"/>
              </a:rPr>
              <a:t>4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F26F33-9607-439A-AF52-B020DD1A870C}"/>
              </a:ext>
            </a:extLst>
          </p:cNvPr>
          <p:cNvSpPr txBox="1"/>
          <p:nvPr/>
        </p:nvSpPr>
        <p:spPr>
          <a:xfrm rot="16200000">
            <a:off x="5236398" y="1252897"/>
            <a:ext cx="2423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-52"/>
              </a:rPr>
              <a:t>ПЕРЕСДАЧА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64C1DF-2DF3-45A3-BC49-5F53A08CB7A1}"/>
              </a:ext>
            </a:extLst>
          </p:cNvPr>
          <p:cNvSpPr txBox="1"/>
          <p:nvPr/>
        </p:nvSpPr>
        <p:spPr>
          <a:xfrm rot="16200000">
            <a:off x="5215216" y="4807486"/>
            <a:ext cx="2423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12782"/>
                </a:solidFill>
                <a:latin typeface="Montserrat Bold" panose="00000800000000000000" pitchFamily="2" charset="-52"/>
              </a:rPr>
              <a:t>АПЕЛЛЯЦИЯ</a:t>
            </a:r>
            <a:endParaRPr lang="ru-RU" sz="2400" dirty="0">
              <a:solidFill>
                <a:srgbClr val="312782"/>
              </a:solidFill>
            </a:endParaRPr>
          </a:p>
        </p:txBody>
      </p:sp>
      <p:sp>
        <p:nvSpPr>
          <p:cNvPr id="57" name="Подзаголовок 2">
            <a:extLst>
              <a:ext uri="{FF2B5EF4-FFF2-40B4-BE49-F238E27FC236}">
                <a16:creationId xmlns:a16="http://schemas.microsoft.com/office/drawing/2014/main" id="{35929002-C1AD-43C6-9CE9-05D3102ACCE2}"/>
              </a:ext>
            </a:extLst>
          </p:cNvPr>
          <p:cNvSpPr txBox="1">
            <a:spLocks/>
          </p:cNvSpPr>
          <p:nvPr/>
        </p:nvSpPr>
        <p:spPr>
          <a:xfrm>
            <a:off x="9879580" y="5806157"/>
            <a:ext cx="2524806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Решение 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апелляционной 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комиссии</a:t>
            </a: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176E4682-8C9A-4815-AAD9-3A07A1809739}"/>
              </a:ext>
            </a:extLst>
          </p:cNvPr>
          <p:cNvSpPr txBox="1">
            <a:spLocks/>
          </p:cNvSpPr>
          <p:nvPr/>
        </p:nvSpPr>
        <p:spPr>
          <a:xfrm>
            <a:off x="6944888" y="3653671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312782"/>
                </a:solidFill>
                <a:latin typeface="Montserrat Bold" panose="00000800000000000000" pitchFamily="2" charset="-52"/>
              </a:rPr>
              <a:t>01</a:t>
            </a:r>
            <a:endParaRPr lang="ru-RU" sz="4400" dirty="0">
              <a:solidFill>
                <a:srgbClr val="312782"/>
              </a:solidFill>
            </a:endParaRPr>
          </a:p>
        </p:txBody>
      </p:sp>
      <p:sp>
        <p:nvSpPr>
          <p:cNvPr id="59" name="Подзаголовок 2">
            <a:extLst>
              <a:ext uri="{FF2B5EF4-FFF2-40B4-BE49-F238E27FC236}">
                <a16:creationId xmlns:a16="http://schemas.microsoft.com/office/drawing/2014/main" id="{1DE640DC-530A-472C-A3EC-7D7C731583E8}"/>
              </a:ext>
            </a:extLst>
          </p:cNvPr>
          <p:cNvSpPr txBox="1">
            <a:spLocks/>
          </p:cNvSpPr>
          <p:nvPr/>
        </p:nvSpPr>
        <p:spPr>
          <a:xfrm>
            <a:off x="9896103" y="4141770"/>
            <a:ext cx="2769651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Процедура 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рассмотрения 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апелляции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AB8AD7FD-95CD-4034-A5E8-AE9154D3A5E2}"/>
              </a:ext>
            </a:extLst>
          </p:cNvPr>
          <p:cNvSpPr txBox="1">
            <a:spLocks/>
          </p:cNvSpPr>
          <p:nvPr/>
        </p:nvSpPr>
        <p:spPr>
          <a:xfrm>
            <a:off x="9893098" y="3648351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312782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312782"/>
                </a:solidFill>
                <a:latin typeface="Montserrat Bold" panose="00000800000000000000" pitchFamily="2" charset="-52"/>
              </a:rPr>
              <a:t>3</a:t>
            </a:r>
            <a:endParaRPr lang="ru-RU" sz="4400" dirty="0">
              <a:solidFill>
                <a:srgbClr val="312782"/>
              </a:solidFill>
            </a:endParaRPr>
          </a:p>
        </p:txBody>
      </p:sp>
      <p:sp>
        <p:nvSpPr>
          <p:cNvPr id="61" name="Подзаголовок 2">
            <a:extLst>
              <a:ext uri="{FF2B5EF4-FFF2-40B4-BE49-F238E27FC236}">
                <a16:creationId xmlns:a16="http://schemas.microsoft.com/office/drawing/2014/main" id="{67FF40D0-5491-4877-86AB-2F7BA0BA75B0}"/>
              </a:ext>
            </a:extLst>
          </p:cNvPr>
          <p:cNvSpPr txBox="1">
            <a:spLocks/>
          </p:cNvSpPr>
          <p:nvPr/>
        </p:nvSpPr>
        <p:spPr>
          <a:xfrm>
            <a:off x="6986022" y="5806886"/>
            <a:ext cx="2877491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Состав 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апелляционной 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комиссии</a:t>
            </a: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6FE6CBA1-4268-4F3A-B8C8-4CB2A8EAE366}"/>
              </a:ext>
            </a:extLst>
          </p:cNvPr>
          <p:cNvSpPr txBox="1">
            <a:spLocks/>
          </p:cNvSpPr>
          <p:nvPr/>
        </p:nvSpPr>
        <p:spPr>
          <a:xfrm>
            <a:off x="6944888" y="5320775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312782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312782"/>
                </a:solidFill>
                <a:latin typeface="Montserrat Bold" panose="00000800000000000000" pitchFamily="2" charset="-52"/>
              </a:rPr>
              <a:t>2</a:t>
            </a:r>
            <a:endParaRPr lang="ru-RU" sz="4400" dirty="0">
              <a:solidFill>
                <a:srgbClr val="312782"/>
              </a:solidFill>
            </a:endParaRPr>
          </a:p>
        </p:txBody>
      </p:sp>
      <p:sp>
        <p:nvSpPr>
          <p:cNvPr id="63" name="Подзаголовок 2">
            <a:extLst>
              <a:ext uri="{FF2B5EF4-FFF2-40B4-BE49-F238E27FC236}">
                <a16:creationId xmlns:a16="http://schemas.microsoft.com/office/drawing/2014/main" id="{E778686E-895A-4BA8-A05B-D9EE93DFBB7D}"/>
              </a:ext>
            </a:extLst>
          </p:cNvPr>
          <p:cNvSpPr txBox="1">
            <a:spLocks/>
          </p:cNvSpPr>
          <p:nvPr/>
        </p:nvSpPr>
        <p:spPr>
          <a:xfrm>
            <a:off x="6986022" y="4141770"/>
            <a:ext cx="2907532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latin typeface="Montserrat" pitchFamily="2" charset="-52"/>
              </a:rPr>
              <a:t>Правила подачи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апелляции 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выпускником</a:t>
            </a: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68AADC66-DFA6-4A74-BBE6-00D6177D2EC0}"/>
              </a:ext>
            </a:extLst>
          </p:cNvPr>
          <p:cNvSpPr txBox="1">
            <a:spLocks/>
          </p:cNvSpPr>
          <p:nvPr/>
        </p:nvSpPr>
        <p:spPr>
          <a:xfrm>
            <a:off x="9903336" y="5320774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312782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312782"/>
                </a:solidFill>
                <a:latin typeface="Montserrat Bold" panose="00000800000000000000" pitchFamily="2" charset="-52"/>
              </a:rPr>
              <a:t>4</a:t>
            </a:r>
            <a:endParaRPr lang="ru-RU" sz="4400" dirty="0">
              <a:solidFill>
                <a:srgbClr val="312782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AF4D5BA-2D35-4E23-A708-6992B1333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507" y="3627109"/>
            <a:ext cx="1070695" cy="70073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482D32E-B70E-4869-968B-0DF80A167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64" y="5077738"/>
            <a:ext cx="1125159" cy="11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6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FFD4EC1-B578-4AB9-8DDD-720F912CE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2B21D1-7836-005A-9FB9-5619986CD56F}"/>
              </a:ext>
            </a:extLst>
          </p:cNvPr>
          <p:cNvSpPr/>
          <p:nvPr/>
        </p:nvSpPr>
        <p:spPr>
          <a:xfrm>
            <a:off x="5034543" y="-33243"/>
            <a:ext cx="7182685" cy="6891242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A4796D8-13FD-F5C8-3547-020FFC08B0D1}"/>
              </a:ext>
            </a:extLst>
          </p:cNvPr>
          <p:cNvGrpSpPr/>
          <p:nvPr/>
        </p:nvGrpSpPr>
        <p:grpSpPr>
          <a:xfrm>
            <a:off x="5486566" y="2192298"/>
            <a:ext cx="2253081" cy="2253081"/>
            <a:chOff x="6568470" y="1580247"/>
            <a:chExt cx="2253081" cy="2253081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3F4FB2DE-E0A5-F450-8914-60EF4245BBAF}"/>
                </a:ext>
              </a:extLst>
            </p:cNvPr>
            <p:cNvSpPr/>
            <p:nvPr/>
          </p:nvSpPr>
          <p:spPr>
            <a:xfrm>
              <a:off x="6772303" y="1800454"/>
              <a:ext cx="1845417" cy="184541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A1DC5CCE-746D-1918-221F-A0DB0E5C5FEF}"/>
                </a:ext>
              </a:extLst>
            </p:cNvPr>
            <p:cNvSpPr/>
            <p:nvPr/>
          </p:nvSpPr>
          <p:spPr>
            <a:xfrm>
              <a:off x="6568470" y="1580247"/>
              <a:ext cx="2253081" cy="225308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Объект 2">
            <a:extLst>
              <a:ext uri="{FF2B5EF4-FFF2-40B4-BE49-F238E27FC236}">
                <a16:creationId xmlns:a16="http://schemas.microsoft.com/office/drawing/2014/main" id="{D2392682-2B2F-5657-128A-AC9AFB6699E5}"/>
              </a:ext>
            </a:extLst>
          </p:cNvPr>
          <p:cNvSpPr txBox="1">
            <a:spLocks/>
          </p:cNvSpPr>
          <p:nvPr/>
        </p:nvSpPr>
        <p:spPr>
          <a:xfrm>
            <a:off x="5594152" y="1191303"/>
            <a:ext cx="4516278" cy="407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3AFD"/>
              </a:buClr>
              <a:buNone/>
            </a:pPr>
            <a:endParaRPr lang="ru-RU" sz="1800" b="1" dirty="0">
              <a:latin typeface="Montserrat" pitchFamily="2" charset="-52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363B7AB-B682-8E88-F087-AABC95EF4388}"/>
              </a:ext>
            </a:extLst>
          </p:cNvPr>
          <p:cNvCxnSpPr>
            <a:cxnSpLocks/>
          </p:cNvCxnSpPr>
          <p:nvPr/>
        </p:nvCxnSpPr>
        <p:spPr>
          <a:xfrm flipV="1">
            <a:off x="6821673" y="1598376"/>
            <a:ext cx="1387054" cy="8277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4BA613A-2F39-0E09-066C-C2B8B4174C01}"/>
              </a:ext>
            </a:extLst>
          </p:cNvPr>
          <p:cNvCxnSpPr>
            <a:cxnSpLocks/>
          </p:cNvCxnSpPr>
          <p:nvPr/>
        </p:nvCxnSpPr>
        <p:spPr>
          <a:xfrm flipV="1">
            <a:off x="7503223" y="2783153"/>
            <a:ext cx="744190" cy="3845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E651D41-2DBF-26BB-9175-2BA3E63F468F}"/>
              </a:ext>
            </a:extLst>
          </p:cNvPr>
          <p:cNvCxnSpPr>
            <a:cxnSpLocks/>
          </p:cNvCxnSpPr>
          <p:nvPr/>
        </p:nvCxnSpPr>
        <p:spPr>
          <a:xfrm>
            <a:off x="7351129" y="3878751"/>
            <a:ext cx="921509" cy="302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24480F1-8BBD-09D6-E233-8394EB731112}"/>
              </a:ext>
            </a:extLst>
          </p:cNvPr>
          <p:cNvCxnSpPr/>
          <p:nvPr/>
        </p:nvCxnSpPr>
        <p:spPr>
          <a:xfrm>
            <a:off x="8208727" y="1598376"/>
            <a:ext cx="24312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1F446E0A-62A4-955E-627C-0B73D05D3FF5}"/>
              </a:ext>
            </a:extLst>
          </p:cNvPr>
          <p:cNvCxnSpPr/>
          <p:nvPr/>
        </p:nvCxnSpPr>
        <p:spPr>
          <a:xfrm>
            <a:off x="8247413" y="2783154"/>
            <a:ext cx="24312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79F12EC-8F11-A097-B96C-8C1E0C561DFF}"/>
              </a:ext>
            </a:extLst>
          </p:cNvPr>
          <p:cNvCxnSpPr>
            <a:cxnSpLocks/>
          </p:cNvCxnSpPr>
          <p:nvPr/>
        </p:nvCxnSpPr>
        <p:spPr>
          <a:xfrm>
            <a:off x="8272638" y="4181101"/>
            <a:ext cx="24312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ADA52C4-BAD7-7C16-C665-DF1E3982762A}"/>
              </a:ext>
            </a:extLst>
          </p:cNvPr>
          <p:cNvCxnSpPr>
            <a:cxnSpLocks/>
          </p:cNvCxnSpPr>
          <p:nvPr/>
        </p:nvCxnSpPr>
        <p:spPr>
          <a:xfrm>
            <a:off x="8296887" y="6192516"/>
            <a:ext cx="24312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083A2BB-67B4-4B19-2759-E9DB4270EFC4}"/>
              </a:ext>
            </a:extLst>
          </p:cNvPr>
          <p:cNvCxnSpPr>
            <a:cxnSpLocks/>
          </p:cNvCxnSpPr>
          <p:nvPr/>
        </p:nvCxnSpPr>
        <p:spPr>
          <a:xfrm>
            <a:off x="6900160" y="4222241"/>
            <a:ext cx="1396727" cy="1970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46F3B97-A92A-3FC8-BA0F-94CD56CACACC}"/>
              </a:ext>
            </a:extLst>
          </p:cNvPr>
          <p:cNvSpPr txBox="1"/>
          <p:nvPr/>
        </p:nvSpPr>
        <p:spPr>
          <a:xfrm>
            <a:off x="83555" y="56093"/>
            <a:ext cx="577171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00" dirty="0">
                <a:solidFill>
                  <a:srgbClr val="A73E8E"/>
                </a:solidFill>
                <a:latin typeface="Montserrat Bold" panose="00000800000000000000" pitchFamily="2" charset="-52"/>
                <a:ea typeface="+mj-ea"/>
                <a:cs typeface="+mj-cs"/>
              </a:rPr>
              <a:t>Особенности ГИА </a:t>
            </a:r>
            <a:br>
              <a:rPr lang="ru-RU" sz="2900" dirty="0">
                <a:solidFill>
                  <a:srgbClr val="A73E8E"/>
                </a:solidFill>
                <a:latin typeface="Montserrat Bold" panose="00000800000000000000" pitchFamily="2" charset="-52"/>
                <a:ea typeface="+mj-ea"/>
                <a:cs typeface="+mj-cs"/>
              </a:rPr>
            </a:br>
            <a:r>
              <a:rPr lang="ru-RU" sz="2900" dirty="0">
                <a:solidFill>
                  <a:srgbClr val="A73E8E"/>
                </a:solidFill>
                <a:latin typeface="Montserrat Bold" panose="00000800000000000000" pitchFamily="2" charset="-52"/>
                <a:ea typeface="+mj-ea"/>
                <a:cs typeface="+mj-cs"/>
              </a:rPr>
              <a:t>для выпускников </a:t>
            </a:r>
            <a:br>
              <a:rPr lang="ru-RU" sz="2900" dirty="0">
                <a:solidFill>
                  <a:srgbClr val="A73E8E"/>
                </a:solidFill>
                <a:latin typeface="Montserrat Bold" panose="00000800000000000000" pitchFamily="2" charset="-52"/>
                <a:ea typeface="+mj-ea"/>
                <a:cs typeface="+mj-cs"/>
              </a:rPr>
            </a:br>
            <a:r>
              <a:rPr lang="ru-RU" sz="2900" dirty="0">
                <a:solidFill>
                  <a:srgbClr val="A73E8E"/>
                </a:solidFill>
                <a:latin typeface="Montserrat Bold" panose="00000800000000000000" pitchFamily="2" charset="-52"/>
                <a:ea typeface="+mj-ea"/>
                <a:cs typeface="+mj-cs"/>
              </a:rPr>
              <a:t>из числа инвалидов </a:t>
            </a:r>
            <a:br>
              <a:rPr lang="ru-RU" sz="2900" dirty="0">
                <a:solidFill>
                  <a:srgbClr val="A73E8E"/>
                </a:solidFill>
                <a:latin typeface="Montserrat Bold" panose="00000800000000000000" pitchFamily="2" charset="-52"/>
                <a:ea typeface="+mj-ea"/>
                <a:cs typeface="+mj-cs"/>
              </a:rPr>
            </a:br>
            <a:r>
              <a:rPr lang="ru-RU" sz="2900" dirty="0">
                <a:solidFill>
                  <a:srgbClr val="A73E8E"/>
                </a:solidFill>
                <a:latin typeface="Montserrat Bold" panose="00000800000000000000" pitchFamily="2" charset="-52"/>
                <a:ea typeface="+mj-ea"/>
                <a:cs typeface="+mj-cs"/>
              </a:rPr>
              <a:t>и лиц с ОВЗ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23138-0BC9-9023-4624-7AF2432AE8EB}"/>
              </a:ext>
            </a:extLst>
          </p:cNvPr>
          <p:cNvSpPr txBox="1"/>
          <p:nvPr/>
        </p:nvSpPr>
        <p:spPr>
          <a:xfrm>
            <a:off x="11473650" y="6424832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bg1"/>
                </a:solidFill>
                <a:latin typeface="Montserrat" pitchFamily="2" charset="-52"/>
              </a:rPr>
              <a:t>13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400A840-4142-4D41-82F7-25A32F1E80B8}"/>
              </a:ext>
            </a:extLst>
          </p:cNvPr>
          <p:cNvSpPr/>
          <p:nvPr/>
        </p:nvSpPr>
        <p:spPr>
          <a:xfrm>
            <a:off x="3856026" y="5765053"/>
            <a:ext cx="1178517" cy="1091052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8E89DE6-16F2-4369-A350-214474F11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2541" y="6004206"/>
            <a:ext cx="952500" cy="631544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7B45DC2-1F07-4CE7-A2CC-EE9ADDBBC067}"/>
              </a:ext>
            </a:extLst>
          </p:cNvPr>
          <p:cNvSpPr/>
          <p:nvPr/>
        </p:nvSpPr>
        <p:spPr>
          <a:xfrm>
            <a:off x="2629142" y="5770633"/>
            <a:ext cx="1178517" cy="1091052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F835EE-9B81-4371-9F74-93BCB6C59C95}"/>
              </a:ext>
            </a:extLst>
          </p:cNvPr>
          <p:cNvSpPr txBox="1"/>
          <p:nvPr/>
        </p:nvSpPr>
        <p:spPr>
          <a:xfrm>
            <a:off x="8247413" y="4527611"/>
            <a:ext cx="3830873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Обеспечение возможности беспрепятственного доступа выпускников с ОВЗ, детей-инвалидов </a:t>
            </a:r>
            <a:br>
              <a:rPr lang="ru-RU" sz="11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и инвалидов в аудитории, туалетные и другие помещения, пребывания в указанных помещениях (наличие пандусов, поручней, расширенных дверных проемов, лифтов, </a:t>
            </a:r>
            <a:br>
              <a:rPr lang="ru-RU" sz="11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при отсутствии лифтов расположение аудитории на  1-м этаже, наличие специальных кресел и других приспособлений)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ADA47F-C7D2-4E54-B3E9-047CDC0CE9C4}"/>
              </a:ext>
            </a:extLst>
          </p:cNvPr>
          <p:cNvSpPr txBox="1"/>
          <p:nvPr/>
        </p:nvSpPr>
        <p:spPr>
          <a:xfrm>
            <a:off x="8156900" y="383022"/>
            <a:ext cx="34534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Проведение ГИА выпускников с ОВЗ, детей-инвалидов и инвалидов в одной аудитории совместно с выпускниками, </a:t>
            </a:r>
            <a:br>
              <a:rPr lang="ru-RU" sz="11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не имеющими ограничений здоровья, </a:t>
            </a:r>
            <a:br>
              <a:rPr lang="ru-RU" sz="11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если не создает трудностей для выпускников при прохождении ГИА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5E0B9-AD26-48B7-916E-4BC6569353F3}"/>
              </a:ext>
            </a:extLst>
          </p:cNvPr>
          <p:cNvSpPr txBox="1"/>
          <p:nvPr/>
        </p:nvSpPr>
        <p:spPr>
          <a:xfrm>
            <a:off x="8185244" y="1785081"/>
            <a:ext cx="304118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Присутствие в аудитории, ЦПДЭ тьютора, ассистента которые могут оказать техническую помощь с учетом индивидуальных особенностей выпускников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B8D052-4D6F-4BBE-8F29-7BD6C2A0CC44}"/>
              </a:ext>
            </a:extLst>
          </p:cNvPr>
          <p:cNvSpPr txBox="1"/>
          <p:nvPr/>
        </p:nvSpPr>
        <p:spPr>
          <a:xfrm>
            <a:off x="8216686" y="3002613"/>
            <a:ext cx="35702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Пользование выпускниками с ОВЗ, </a:t>
            </a:r>
            <a:br>
              <a:rPr lang="ru-RU" sz="11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детьми-инвалидами и инвалидами необходимыми техническими средствами реабилитации и изделиями медицинского назначения при прохождении ГИА </a:t>
            </a:r>
            <a:br>
              <a:rPr lang="ru-RU" sz="11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с учетом индивидуальных особенностей</a:t>
            </a:r>
          </a:p>
        </p:txBody>
      </p:sp>
      <p:sp>
        <p:nvSpPr>
          <p:cNvPr id="48" name="Объект 2">
            <a:extLst>
              <a:ext uri="{FF2B5EF4-FFF2-40B4-BE49-F238E27FC236}">
                <a16:creationId xmlns:a16="http://schemas.microsoft.com/office/drawing/2014/main" id="{9472ACB5-896A-4C76-983C-4449803C6A2B}"/>
              </a:ext>
            </a:extLst>
          </p:cNvPr>
          <p:cNvSpPr txBox="1">
            <a:spLocks/>
          </p:cNvSpPr>
          <p:nvPr/>
        </p:nvSpPr>
        <p:spPr>
          <a:xfrm>
            <a:off x="5561419" y="3115301"/>
            <a:ext cx="2103373" cy="407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3AFD"/>
              </a:buClr>
              <a:buNone/>
            </a:pPr>
            <a:r>
              <a:rPr lang="ru-RU" sz="1800" b="1" dirty="0">
                <a:solidFill>
                  <a:schemeClr val="bg1"/>
                </a:solidFill>
                <a:latin typeface="Montserrat" pitchFamily="2" charset="-52"/>
              </a:rPr>
              <a:t>ОБЩИЕ ТРЕБОВАНИЯ</a:t>
            </a:r>
          </a:p>
        </p:txBody>
      </p:sp>
      <p:sp>
        <p:nvSpPr>
          <p:cNvPr id="53" name="Подзаголовок 2">
            <a:extLst>
              <a:ext uri="{FF2B5EF4-FFF2-40B4-BE49-F238E27FC236}">
                <a16:creationId xmlns:a16="http://schemas.microsoft.com/office/drawing/2014/main" id="{13B28160-AC01-4AC5-AEDF-0273C5B0C952}"/>
              </a:ext>
            </a:extLst>
          </p:cNvPr>
          <p:cNvSpPr txBox="1">
            <a:spLocks/>
          </p:cNvSpPr>
          <p:nvPr/>
        </p:nvSpPr>
        <p:spPr>
          <a:xfrm>
            <a:off x="642671" y="2667949"/>
            <a:ext cx="389551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Общие требования проведения ГИА выпускников с ОВЗ, детей-инвалидов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и инвалидов  </a:t>
            </a:r>
          </a:p>
        </p:txBody>
      </p:sp>
      <p:sp>
        <p:nvSpPr>
          <p:cNvPr id="54" name="Подзаголовок 2">
            <a:extLst>
              <a:ext uri="{FF2B5EF4-FFF2-40B4-BE49-F238E27FC236}">
                <a16:creationId xmlns:a16="http://schemas.microsoft.com/office/drawing/2014/main" id="{318BC3BB-BC72-4E6D-9550-178085BF018A}"/>
              </a:ext>
            </a:extLst>
          </p:cNvPr>
          <p:cNvSpPr txBox="1">
            <a:spLocks/>
          </p:cNvSpPr>
          <p:nvPr/>
        </p:nvSpPr>
        <p:spPr>
          <a:xfrm>
            <a:off x="678123" y="4238234"/>
            <a:ext cx="3860059" cy="1474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Дополнительные требования проведения ГИА выпускников с ОВЗ, детей-инвалидов и инвалидов с учетом индивидуальных потребностей выпускника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F97D509C-59FB-401F-AD8B-112522C79C08}"/>
              </a:ext>
            </a:extLst>
          </p:cNvPr>
          <p:cNvSpPr txBox="1">
            <a:spLocks/>
          </p:cNvSpPr>
          <p:nvPr/>
        </p:nvSpPr>
        <p:spPr>
          <a:xfrm>
            <a:off x="660288" y="3634481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312782"/>
                </a:solidFill>
                <a:latin typeface="Montserrat Bold" panose="00000800000000000000" pitchFamily="2" charset="-52"/>
              </a:rPr>
              <a:t>02</a:t>
            </a:r>
            <a:endParaRPr lang="ru-RU" sz="3600" dirty="0">
              <a:solidFill>
                <a:srgbClr val="312782"/>
              </a:solidFill>
            </a:endParaRP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012082A3-0ED5-40C6-A6F0-411FADD038E2}"/>
              </a:ext>
            </a:extLst>
          </p:cNvPr>
          <p:cNvSpPr txBox="1">
            <a:spLocks/>
          </p:cNvSpPr>
          <p:nvPr/>
        </p:nvSpPr>
        <p:spPr>
          <a:xfrm>
            <a:off x="642671" y="2052800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312782"/>
                </a:solidFill>
                <a:latin typeface="Montserrat Bold" panose="00000800000000000000" pitchFamily="2" charset="-52"/>
              </a:rPr>
              <a:t>01</a:t>
            </a:r>
            <a:endParaRPr lang="ru-RU" sz="3600" dirty="0">
              <a:solidFill>
                <a:srgbClr val="312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8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5066AF0-DA77-4432-B0DD-85A9C9BA7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2DA6CEA-2B42-4DFB-8328-1AF74113C22F}"/>
              </a:ext>
            </a:extLst>
          </p:cNvPr>
          <p:cNvGrpSpPr/>
          <p:nvPr/>
        </p:nvGrpSpPr>
        <p:grpSpPr>
          <a:xfrm>
            <a:off x="9519710" y="2822862"/>
            <a:ext cx="2691377" cy="4035138"/>
            <a:chOff x="9893660" y="3351618"/>
            <a:chExt cx="2317427" cy="3506382"/>
          </a:xfrm>
        </p:grpSpPr>
        <p:pic>
          <p:nvPicPr>
            <p:cNvPr id="53" name="Picture 27">
              <a:extLst>
                <a:ext uri="{FF2B5EF4-FFF2-40B4-BE49-F238E27FC236}">
                  <a16:creationId xmlns:a16="http://schemas.microsoft.com/office/drawing/2014/main" id="{8B6CFAD8-C04C-40EE-B66D-55D4FC31D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1">
              <a:off x="9893660" y="3351618"/>
              <a:ext cx="2317427" cy="3506382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82315DD-F0D7-4E4F-B101-EBD248302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312" t="7037" r="29614" b="9445"/>
            <a:stretch/>
          </p:blipFill>
          <p:spPr>
            <a:xfrm>
              <a:off x="10341099" y="3910991"/>
              <a:ext cx="1279400" cy="146348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33C388-C188-E35D-8551-0D35AFE22E51}"/>
              </a:ext>
            </a:extLst>
          </p:cNvPr>
          <p:cNvSpPr txBox="1"/>
          <p:nvPr/>
        </p:nvSpPr>
        <p:spPr>
          <a:xfrm>
            <a:off x="80996" y="13745"/>
            <a:ext cx="117503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cap="all" dirty="0">
                <a:solidFill>
                  <a:srgbClr val="312782"/>
                </a:solidFill>
                <a:latin typeface="Montserrat" pitchFamily="2" charset="-52"/>
              </a:rPr>
              <a:t>О</a:t>
            </a:r>
            <a:r>
              <a:rPr lang="ru-RU" sz="3600" b="1" dirty="0">
                <a:solidFill>
                  <a:srgbClr val="312782"/>
                </a:solidFill>
                <a:latin typeface="Montserrat" pitchFamily="2" charset="-52"/>
              </a:rPr>
              <a:t>собенности</a:t>
            </a:r>
            <a:r>
              <a:rPr lang="ru-RU" sz="3600" b="1" cap="all" dirty="0">
                <a:solidFill>
                  <a:srgbClr val="312782"/>
                </a:solidFill>
                <a:latin typeface="Montserrat" pitchFamily="2" charset="-52"/>
              </a:rPr>
              <a:t> ГИА </a:t>
            </a:r>
            <a:r>
              <a:rPr lang="ru-RU" sz="3600" b="1" dirty="0">
                <a:solidFill>
                  <a:srgbClr val="312782"/>
                </a:solidFill>
                <a:latin typeface="Montserrat" pitchFamily="2" charset="-52"/>
              </a:rPr>
              <a:t>в форме ДЭ профильного уровня, совмещенного с НОК</a:t>
            </a:r>
          </a:p>
          <a:p>
            <a:endParaRPr lang="ru-RU" sz="3600" b="1" cap="all" dirty="0">
              <a:solidFill>
                <a:srgbClr val="312782"/>
              </a:solidFill>
              <a:latin typeface="Montserrat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A7E7E-69C4-CCB8-6AFD-A996CCF70668}"/>
              </a:ext>
            </a:extLst>
          </p:cNvPr>
          <p:cNvSpPr txBox="1"/>
          <p:nvPr/>
        </p:nvSpPr>
        <p:spPr>
          <a:xfrm>
            <a:off x="11800862" y="6474923"/>
            <a:ext cx="782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14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443A180-97BA-4F81-B318-3CD498D717A8}"/>
              </a:ext>
            </a:extLst>
          </p:cNvPr>
          <p:cNvSpPr/>
          <p:nvPr/>
        </p:nvSpPr>
        <p:spPr>
          <a:xfrm>
            <a:off x="-9029" y="4865705"/>
            <a:ext cx="1063923" cy="979994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E2AC995-D326-4A77-B63E-DDF83C83834B}"/>
              </a:ext>
            </a:extLst>
          </p:cNvPr>
          <p:cNvSpPr/>
          <p:nvPr/>
        </p:nvSpPr>
        <p:spPr>
          <a:xfrm>
            <a:off x="-9029" y="3853404"/>
            <a:ext cx="1063923" cy="979994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DCE5574-4E11-4017-A0BA-C9F1DEB11CD9}"/>
              </a:ext>
            </a:extLst>
          </p:cNvPr>
          <p:cNvSpPr/>
          <p:nvPr/>
        </p:nvSpPr>
        <p:spPr>
          <a:xfrm>
            <a:off x="-9029" y="5878006"/>
            <a:ext cx="1063923" cy="979994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148A0A-C21F-46A8-9212-69C2DC7B6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641" y="4041237"/>
            <a:ext cx="952500" cy="631544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484F97D-4F2A-42B3-85E8-173DE52CEF4C}"/>
              </a:ext>
            </a:extLst>
          </p:cNvPr>
          <p:cNvCxnSpPr/>
          <p:nvPr/>
        </p:nvCxnSpPr>
        <p:spPr>
          <a:xfrm>
            <a:off x="1293794" y="2437034"/>
            <a:ext cx="8460000" cy="0"/>
          </a:xfrm>
          <a:prstGeom prst="line">
            <a:avLst/>
          </a:prstGeom>
          <a:ln w="28575">
            <a:solidFill>
              <a:srgbClr val="A73E8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5938994-CAB1-4D88-B9E6-69AA2686D653}"/>
              </a:ext>
            </a:extLst>
          </p:cNvPr>
          <p:cNvCxnSpPr>
            <a:cxnSpLocks/>
          </p:cNvCxnSpPr>
          <p:nvPr/>
        </p:nvCxnSpPr>
        <p:spPr>
          <a:xfrm>
            <a:off x="1304235" y="3811342"/>
            <a:ext cx="5994968" cy="2987"/>
          </a:xfrm>
          <a:prstGeom prst="line">
            <a:avLst/>
          </a:prstGeom>
          <a:ln w="28575">
            <a:solidFill>
              <a:srgbClr val="A73E8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4EFC6F1B-2C4F-4823-9133-8A8F074CDEB1}"/>
              </a:ext>
            </a:extLst>
          </p:cNvPr>
          <p:cNvSpPr/>
          <p:nvPr/>
        </p:nvSpPr>
        <p:spPr>
          <a:xfrm>
            <a:off x="5140520" y="2275067"/>
            <a:ext cx="341746" cy="341746"/>
          </a:xfrm>
          <a:prstGeom prst="ellipse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BB19155-6868-49E6-BAEC-970B25876C51}"/>
              </a:ext>
            </a:extLst>
          </p:cNvPr>
          <p:cNvSpPr/>
          <p:nvPr/>
        </p:nvSpPr>
        <p:spPr>
          <a:xfrm>
            <a:off x="1163897" y="2266161"/>
            <a:ext cx="341746" cy="341746"/>
          </a:xfrm>
          <a:prstGeom prst="ellipse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5EC0410B-3951-494D-A0FF-27F6E0857488}"/>
              </a:ext>
            </a:extLst>
          </p:cNvPr>
          <p:cNvSpPr/>
          <p:nvPr/>
        </p:nvSpPr>
        <p:spPr>
          <a:xfrm>
            <a:off x="3194225" y="3649546"/>
            <a:ext cx="341746" cy="341746"/>
          </a:xfrm>
          <a:prstGeom prst="ellipse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A8FB869-8315-4983-B800-0EAB62B7267A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1291299" y="5105571"/>
            <a:ext cx="5935300" cy="1937"/>
          </a:xfrm>
          <a:prstGeom prst="line">
            <a:avLst/>
          </a:prstGeom>
          <a:ln w="28575">
            <a:solidFill>
              <a:srgbClr val="3127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Дуга 24">
            <a:extLst>
              <a:ext uri="{FF2B5EF4-FFF2-40B4-BE49-F238E27FC236}">
                <a16:creationId xmlns:a16="http://schemas.microsoft.com/office/drawing/2014/main" id="{BFDDE1E4-8852-4618-9EBC-EEFFE9E1DB03}"/>
              </a:ext>
            </a:extLst>
          </p:cNvPr>
          <p:cNvSpPr/>
          <p:nvPr/>
        </p:nvSpPr>
        <p:spPr>
          <a:xfrm rot="13403933">
            <a:off x="633860" y="2463036"/>
            <a:ext cx="1356988" cy="1345748"/>
          </a:xfrm>
          <a:prstGeom prst="arc">
            <a:avLst>
              <a:gd name="adj1" fmla="val 13567031"/>
              <a:gd name="adj2" fmla="val 2883176"/>
            </a:avLst>
          </a:prstGeom>
          <a:ln w="28575">
            <a:solidFill>
              <a:srgbClr val="A73E8E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2608269D-4078-4043-8B34-67E85F91A943}"/>
              </a:ext>
            </a:extLst>
          </p:cNvPr>
          <p:cNvSpPr/>
          <p:nvPr/>
        </p:nvSpPr>
        <p:spPr>
          <a:xfrm rot="8196067" flipH="1">
            <a:off x="6551180" y="3829139"/>
            <a:ext cx="1267580" cy="1282877"/>
          </a:xfrm>
          <a:prstGeom prst="arc">
            <a:avLst>
              <a:gd name="adj1" fmla="val 13820433"/>
              <a:gd name="adj2" fmla="val 2208553"/>
            </a:avLst>
          </a:prstGeom>
          <a:ln w="28575">
            <a:gradFill>
              <a:gsLst>
                <a:gs pos="0">
                  <a:srgbClr val="312782"/>
                </a:gs>
                <a:gs pos="100000">
                  <a:srgbClr val="A73E8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EE0875F-0250-4DED-BFEE-0E8C95227543}"/>
              </a:ext>
            </a:extLst>
          </p:cNvPr>
          <p:cNvSpPr/>
          <p:nvPr/>
        </p:nvSpPr>
        <p:spPr>
          <a:xfrm>
            <a:off x="1181928" y="4906987"/>
            <a:ext cx="341746" cy="341746"/>
          </a:xfrm>
          <a:prstGeom prst="ellipse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A108B4-0232-4EF0-90A1-F5A68797E54A}"/>
              </a:ext>
            </a:extLst>
          </p:cNvPr>
          <p:cNvSpPr txBox="1"/>
          <p:nvPr/>
        </p:nvSpPr>
        <p:spPr>
          <a:xfrm>
            <a:off x="1213891" y="4921867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1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9D5772A-6C82-459D-BD98-C5B9B8770342}"/>
              </a:ext>
            </a:extLst>
          </p:cNvPr>
          <p:cNvSpPr/>
          <p:nvPr/>
        </p:nvSpPr>
        <p:spPr>
          <a:xfrm>
            <a:off x="4216546" y="4927315"/>
            <a:ext cx="341746" cy="341746"/>
          </a:xfrm>
          <a:prstGeom prst="ellipse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ABBAA4-F41B-401D-964C-8A1FD2C2737C}"/>
              </a:ext>
            </a:extLst>
          </p:cNvPr>
          <p:cNvSpPr txBox="1"/>
          <p:nvPr/>
        </p:nvSpPr>
        <p:spPr>
          <a:xfrm>
            <a:off x="4232273" y="4930507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r>
              <a:rPr lang="ru-RU" dirty="0"/>
              <a:t>2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A719A8D-C0F6-4978-B69F-3019AFB8A0EE}"/>
              </a:ext>
            </a:extLst>
          </p:cNvPr>
          <p:cNvSpPr/>
          <p:nvPr/>
        </p:nvSpPr>
        <p:spPr>
          <a:xfrm>
            <a:off x="6965412" y="3638552"/>
            <a:ext cx="341746" cy="341746"/>
          </a:xfrm>
          <a:prstGeom prst="ellipse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6F7A64-1B2A-4A10-92E2-BFB0D91D7CCE}"/>
              </a:ext>
            </a:extLst>
          </p:cNvPr>
          <p:cNvSpPr txBox="1"/>
          <p:nvPr/>
        </p:nvSpPr>
        <p:spPr>
          <a:xfrm>
            <a:off x="6983038" y="3638552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r>
              <a:rPr lang="ru-RU" dirty="0"/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ED98AF-F3BF-406E-8719-85CC48FDBCC9}"/>
              </a:ext>
            </a:extLst>
          </p:cNvPr>
          <p:cNvSpPr txBox="1"/>
          <p:nvPr/>
        </p:nvSpPr>
        <p:spPr>
          <a:xfrm>
            <a:off x="5144649" y="2278259"/>
            <a:ext cx="316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6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5C256C4-5999-465A-90FE-AC84DB3BCCA5}"/>
              </a:ext>
            </a:extLst>
          </p:cNvPr>
          <p:cNvSpPr/>
          <p:nvPr/>
        </p:nvSpPr>
        <p:spPr>
          <a:xfrm>
            <a:off x="1161402" y="5298356"/>
            <a:ext cx="2601004" cy="498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312782"/>
                </a:solidFill>
                <a:latin typeface="Montserrat" pitchFamily="2" charset="-52"/>
              </a:rPr>
              <a:t>Осваивает образовательную программу СПО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738D56-46F2-47CF-BA07-DAED08D3DDA1}"/>
              </a:ext>
            </a:extLst>
          </p:cNvPr>
          <p:cNvSpPr txBox="1"/>
          <p:nvPr/>
        </p:nvSpPr>
        <p:spPr>
          <a:xfrm>
            <a:off x="1184423" y="2275515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r>
              <a:rPr lang="ru-RU" dirty="0"/>
              <a:t>5</a:t>
            </a:r>
          </a:p>
        </p:txBody>
      </p:sp>
      <p:sp>
        <p:nvSpPr>
          <p:cNvPr id="40" name="Google Shape;265;p6">
            <a:extLst>
              <a:ext uri="{FF2B5EF4-FFF2-40B4-BE49-F238E27FC236}">
                <a16:creationId xmlns:a16="http://schemas.microsoft.com/office/drawing/2014/main" id="{33D15838-82ED-4D7F-B0F6-632959B0A617}"/>
              </a:ext>
            </a:extLst>
          </p:cNvPr>
          <p:cNvSpPr txBox="1"/>
          <p:nvPr/>
        </p:nvSpPr>
        <p:spPr>
          <a:xfrm>
            <a:off x="5140520" y="2822862"/>
            <a:ext cx="3139381" cy="40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21900" bIns="121900" anchor="ctr" anchorCtr="0">
            <a:noAutofit/>
          </a:bodyPr>
          <a:lstStyle/>
          <a:p>
            <a:pPr marL="342900" indent="-342900">
              <a:lnSpc>
                <a:spcPct val="114000"/>
              </a:lnSpc>
              <a:buClr>
                <a:srgbClr val="000000"/>
              </a:buClr>
              <a:buFont typeface="+mj-lt"/>
              <a:buAutoNum type="arabicPeriod"/>
            </a:pPr>
            <a:endParaRPr lang="ru-RU" sz="1200" b="1" kern="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14000"/>
              </a:lnSpc>
              <a:buClr>
                <a:srgbClr val="000000"/>
              </a:buClr>
            </a:pP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Сдает теоретический </a:t>
            </a:r>
            <a:b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этап профессионального экзамена НОК (возможно сдать до ГИА или после получения диплома о СПО)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805C31-80E6-460C-8007-9D883C1963A4}"/>
              </a:ext>
            </a:extLst>
          </p:cNvPr>
          <p:cNvSpPr txBox="1"/>
          <p:nvPr/>
        </p:nvSpPr>
        <p:spPr>
          <a:xfrm>
            <a:off x="4199079" y="5309077"/>
            <a:ext cx="3821146" cy="709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ru-RU" sz="1200" b="1" dirty="0">
                <a:solidFill>
                  <a:srgbClr val="312782"/>
                </a:solidFill>
                <a:latin typeface="Montserrat" pitchFamily="2" charset="-52"/>
              </a:rPr>
              <a:t>В рамках производственной практики знакомится с производственным процессом работодателя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1FB3FD-8C2F-4F7C-91A5-1A57566E6BA3}"/>
              </a:ext>
            </a:extLst>
          </p:cNvPr>
          <p:cNvSpPr txBox="1"/>
          <p:nvPr/>
        </p:nvSpPr>
        <p:spPr>
          <a:xfrm>
            <a:off x="4279299" y="4009545"/>
            <a:ext cx="3095310" cy="922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buClr>
                <a:srgbClr val="000000"/>
              </a:buClr>
            </a:pP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Сдает ДЭ / сдает ДЭ, совмещенный с НОК </a:t>
            </a:r>
            <a:b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(в случае необходимости)</a:t>
            </a:r>
          </a:p>
          <a:p>
            <a:pPr algn="r">
              <a:lnSpc>
                <a:spcPct val="114000"/>
              </a:lnSpc>
              <a:buClr>
                <a:srgbClr val="000000"/>
              </a:buClr>
            </a:pPr>
            <a:endParaRPr lang="ru-RU" sz="1200" dirty="0">
              <a:solidFill>
                <a:srgbClr val="A73E8E"/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42F806-0CFD-4021-BF81-3EF87A264888}"/>
              </a:ext>
            </a:extLst>
          </p:cNvPr>
          <p:cNvSpPr txBox="1"/>
          <p:nvPr/>
        </p:nvSpPr>
        <p:spPr>
          <a:xfrm>
            <a:off x="3194225" y="3638552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r>
              <a:rPr lang="ru-RU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21255F-BDB1-4047-8886-FBFB0EC8F162}"/>
              </a:ext>
            </a:extLst>
          </p:cNvPr>
          <p:cNvSpPr txBox="1"/>
          <p:nvPr/>
        </p:nvSpPr>
        <p:spPr>
          <a:xfrm>
            <a:off x="1142151" y="4035035"/>
            <a:ext cx="2393820" cy="711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buClr>
                <a:srgbClr val="000000"/>
              </a:buClr>
            </a:pP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Получает диплом </a:t>
            </a:r>
            <a:b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о СПО и ЦПК</a:t>
            </a:r>
          </a:p>
          <a:p>
            <a:pPr algn="r">
              <a:lnSpc>
                <a:spcPct val="114000"/>
              </a:lnSpc>
              <a:buClr>
                <a:srgbClr val="000000"/>
              </a:buClr>
            </a:pPr>
            <a:endParaRPr lang="ru-RU" sz="1200" dirty="0">
              <a:solidFill>
                <a:srgbClr val="A73E8E"/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281A9A-3ACE-41F6-8086-88C2114936BA}"/>
              </a:ext>
            </a:extLst>
          </p:cNvPr>
          <p:cNvSpPr txBox="1"/>
          <p:nvPr/>
        </p:nvSpPr>
        <p:spPr>
          <a:xfrm>
            <a:off x="1178892" y="2640540"/>
            <a:ext cx="3549616" cy="919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Предоставляет заявление </a:t>
            </a:r>
            <a:b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в ЦОК о признании ДЭ / заявление </a:t>
            </a:r>
            <a:b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200" b="1" dirty="0">
                <a:solidFill>
                  <a:srgbClr val="A73E8E"/>
                </a:solidFill>
                <a:latin typeface="Montserrat" pitchFamily="2" charset="-52"/>
              </a:rPr>
              <a:t>о прохождении теоретического этапа профессионального экзамена НОК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3A7678C2-BF58-4E8F-9871-F1527FB9B499}"/>
              </a:ext>
            </a:extLst>
          </p:cNvPr>
          <p:cNvSpPr/>
          <p:nvPr/>
        </p:nvSpPr>
        <p:spPr>
          <a:xfrm>
            <a:off x="8269290" y="1606867"/>
            <a:ext cx="1744061" cy="1744908"/>
          </a:xfrm>
          <a:prstGeom prst="ellipse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ExtraBold" panose="00000900000000000000" pitchFamily="50" charset="-52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A83CF59-C55D-4FD5-9673-D42CCFB6B762}"/>
              </a:ext>
            </a:extLst>
          </p:cNvPr>
          <p:cNvSpPr/>
          <p:nvPr/>
        </p:nvSpPr>
        <p:spPr>
          <a:xfrm>
            <a:off x="8280857" y="2541676"/>
            <a:ext cx="16708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chemeClr val="bg1"/>
                </a:solidFill>
                <a:latin typeface="Montserrat" pitchFamily="2" charset="-52"/>
              </a:rPr>
              <a:t>Получает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chemeClr val="bg1"/>
                </a:solidFill>
                <a:latin typeface="Montserrat" pitchFamily="2" charset="-52"/>
              </a:rPr>
              <a:t>свидетельство </a:t>
            </a:r>
            <a:br>
              <a:rPr lang="ru-RU" sz="10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000" b="1" dirty="0">
                <a:solidFill>
                  <a:schemeClr val="bg1"/>
                </a:solidFill>
                <a:latin typeface="Montserrat" pitchFamily="2" charset="-52"/>
              </a:rPr>
              <a:t>о квалификации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9E3F38D-55F4-4A7D-82A9-294C7E0955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609" y="1699984"/>
            <a:ext cx="679742" cy="679742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420A7ACE-E9B4-4435-AFEA-01FFA4097F74}"/>
              </a:ext>
            </a:extLst>
          </p:cNvPr>
          <p:cNvGrpSpPr/>
          <p:nvPr/>
        </p:nvGrpSpPr>
        <p:grpSpPr>
          <a:xfrm>
            <a:off x="8275716" y="2317829"/>
            <a:ext cx="673112" cy="253926"/>
            <a:chOff x="12500240" y="2570837"/>
            <a:chExt cx="1265612" cy="253926"/>
          </a:xfrm>
        </p:grpSpPr>
        <p:sp>
          <p:nvSpPr>
            <p:cNvPr id="35" name="Равнобедренный треугольник 34">
              <a:extLst>
                <a:ext uri="{FF2B5EF4-FFF2-40B4-BE49-F238E27FC236}">
                  <a16:creationId xmlns:a16="http://schemas.microsoft.com/office/drawing/2014/main" id="{1CBE5B2E-BD19-4830-9E75-FFA1A91B06AC}"/>
                </a:ext>
              </a:extLst>
            </p:cNvPr>
            <p:cNvSpPr/>
            <p:nvPr/>
          </p:nvSpPr>
          <p:spPr>
            <a:xfrm rot="5400000">
              <a:off x="13231142" y="2290053"/>
              <a:ext cx="253926" cy="81549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09D49517-006D-47D9-86C7-5CE73E58FCE2}"/>
                </a:ext>
              </a:extLst>
            </p:cNvPr>
            <p:cNvCxnSpPr>
              <a:cxnSpLocks/>
            </p:cNvCxnSpPr>
            <p:nvPr/>
          </p:nvCxnSpPr>
          <p:spPr>
            <a:xfrm>
              <a:off x="12500240" y="2691064"/>
              <a:ext cx="864000" cy="2987"/>
            </a:xfrm>
            <a:prstGeom prst="line">
              <a:avLst/>
            </a:prstGeom>
            <a:ln w="28575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066744B8-73D9-42FA-B25E-2CBDDAF6B6E1}"/>
              </a:ext>
            </a:extLst>
          </p:cNvPr>
          <p:cNvSpPr txBox="1">
            <a:spLocks/>
          </p:cNvSpPr>
          <p:nvPr/>
        </p:nvSpPr>
        <p:spPr>
          <a:xfrm>
            <a:off x="58350" y="1355605"/>
            <a:ext cx="9089836" cy="916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solidFill>
                  <a:srgbClr val="A73E8E"/>
                </a:solidFill>
                <a:latin typeface="Montserrat" panose="00000500000000000000" pitchFamily="2" charset="-52"/>
              </a:rPr>
              <a:t>Выпускник в мероприятиях </a:t>
            </a:r>
            <a:br>
              <a:rPr lang="ru-RU" sz="2400" b="1" dirty="0">
                <a:solidFill>
                  <a:srgbClr val="A73E8E"/>
                </a:solidFill>
                <a:latin typeface="Montserrat" panose="00000500000000000000" pitchFamily="2" charset="-52"/>
              </a:rPr>
            </a:br>
            <a:r>
              <a:rPr lang="ru-RU" sz="2400" b="1" dirty="0">
                <a:solidFill>
                  <a:srgbClr val="A73E8E"/>
                </a:solidFill>
                <a:latin typeface="Montserrat" panose="00000500000000000000" pitchFamily="2" charset="-52"/>
              </a:rPr>
              <a:t>по признанию ДЭ в системе НОК</a:t>
            </a:r>
          </a:p>
        </p:txBody>
      </p:sp>
      <p:sp>
        <p:nvSpPr>
          <p:cNvPr id="54" name="Подзаголовок 2">
            <a:extLst>
              <a:ext uri="{FF2B5EF4-FFF2-40B4-BE49-F238E27FC236}">
                <a16:creationId xmlns:a16="http://schemas.microsoft.com/office/drawing/2014/main" id="{4F976DD5-8695-4D7B-9DDB-B36C58524E58}"/>
              </a:ext>
            </a:extLst>
          </p:cNvPr>
          <p:cNvSpPr txBox="1">
            <a:spLocks/>
          </p:cNvSpPr>
          <p:nvPr/>
        </p:nvSpPr>
        <p:spPr>
          <a:xfrm>
            <a:off x="509281" y="6959978"/>
            <a:ext cx="3282633" cy="12380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rgbClr val="A73E8E"/>
              </a:solidFill>
              <a:latin typeface="Montserrat" pitchFamily="2" charset="-52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C29188BC-FF28-40BE-A055-AB66C723175D}"/>
              </a:ext>
            </a:extLst>
          </p:cNvPr>
          <p:cNvGrpSpPr/>
          <p:nvPr/>
        </p:nvGrpSpPr>
        <p:grpSpPr>
          <a:xfrm rot="16200000" flipH="1">
            <a:off x="8616705" y="5208774"/>
            <a:ext cx="1629721" cy="1443711"/>
            <a:chOff x="1124458" y="1809648"/>
            <a:chExt cx="1615774" cy="1443711"/>
          </a:xfrm>
        </p:grpSpPr>
        <p:sp>
          <p:nvSpPr>
            <p:cNvPr id="56" name="Дуга 55">
              <a:extLst>
                <a:ext uri="{FF2B5EF4-FFF2-40B4-BE49-F238E27FC236}">
                  <a16:creationId xmlns:a16="http://schemas.microsoft.com/office/drawing/2014/main" id="{38B37E96-2523-4A25-937E-CA51181DE805}"/>
                </a:ext>
              </a:extLst>
            </p:cNvPr>
            <p:cNvSpPr/>
            <p:nvPr/>
          </p:nvSpPr>
          <p:spPr>
            <a:xfrm rot="16361817">
              <a:off x="1253960" y="1767088"/>
              <a:ext cx="1443711" cy="1528832"/>
            </a:xfrm>
            <a:prstGeom prst="arc">
              <a:avLst>
                <a:gd name="adj1" fmla="val 15931671"/>
                <a:gd name="adj2" fmla="val 20956459"/>
              </a:avLst>
            </a:prstGeom>
            <a:ln w="47625" cap="flat" cmpd="sng" algn="ctr">
              <a:solidFill>
                <a:srgbClr val="A73E8E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Равнобедренный треугольник 56">
              <a:extLst>
                <a:ext uri="{FF2B5EF4-FFF2-40B4-BE49-F238E27FC236}">
                  <a16:creationId xmlns:a16="http://schemas.microsoft.com/office/drawing/2014/main" id="{C9D20BC0-A6BA-41F2-9E23-2C16DFF111DB}"/>
                </a:ext>
              </a:extLst>
            </p:cNvPr>
            <p:cNvSpPr/>
            <p:nvPr/>
          </p:nvSpPr>
          <p:spPr>
            <a:xfrm rot="11079409">
              <a:off x="1124458" y="2498589"/>
              <a:ext cx="153690" cy="162787"/>
            </a:xfrm>
            <a:prstGeom prst="triangle">
              <a:avLst/>
            </a:prstGeom>
            <a:solidFill>
              <a:srgbClr val="A73E8E"/>
            </a:solidFill>
            <a:ln>
              <a:solidFill>
                <a:srgbClr val="A73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E0BD831-3993-47F5-868E-05A7FECA2139}"/>
              </a:ext>
            </a:extLst>
          </p:cNvPr>
          <p:cNvSpPr txBox="1"/>
          <p:nvPr/>
        </p:nvSpPr>
        <p:spPr>
          <a:xfrm>
            <a:off x="6232326" y="5902016"/>
            <a:ext cx="35019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A73E8E"/>
                </a:solidFill>
                <a:latin typeface="Montserrat" pitchFamily="2" charset="-52"/>
              </a:rPr>
              <a:t>Проект по признанию демонстрационного экзамена </a:t>
            </a:r>
            <a:br>
              <a:rPr lang="ru-RU" sz="1400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400" dirty="0">
                <a:solidFill>
                  <a:srgbClr val="A73E8E"/>
                </a:solidFill>
                <a:latin typeface="Montserrat" pitchFamily="2" charset="-52"/>
              </a:rPr>
              <a:t>в системе независимой </a:t>
            </a:r>
            <a:br>
              <a:rPr lang="ru-RU" sz="1400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400" dirty="0">
                <a:solidFill>
                  <a:srgbClr val="A73E8E"/>
                </a:solidFill>
                <a:latin typeface="Montserrat" pitchFamily="2" charset="-52"/>
              </a:rPr>
              <a:t>оценки квалификации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6BE95F4F-96B4-4604-8EFC-7959C2B5EB84}"/>
              </a:ext>
            </a:extLst>
          </p:cNvPr>
          <p:cNvSpPr/>
          <p:nvPr/>
        </p:nvSpPr>
        <p:spPr>
          <a:xfrm>
            <a:off x="10350827" y="5164542"/>
            <a:ext cx="908636" cy="913448"/>
          </a:xfrm>
          <a:prstGeom prst="roundRect">
            <a:avLst>
              <a:gd name="adj" fmla="val 9656"/>
            </a:avLst>
          </a:prstGeom>
          <a:solidFill>
            <a:schemeClr val="bg1"/>
          </a:solidFill>
          <a:ln w="38100">
            <a:solidFill>
              <a:srgbClr val="A73E8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997483A-B6D8-4A7C-8233-D60D8A33D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152" y="5258276"/>
            <a:ext cx="724045" cy="72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88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9C4BE1-F557-4910-B709-38A458F16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D0B2A30-AC4D-484C-968A-5F0A2F065BE8}"/>
              </a:ext>
            </a:extLst>
          </p:cNvPr>
          <p:cNvSpPr/>
          <p:nvPr/>
        </p:nvSpPr>
        <p:spPr>
          <a:xfrm>
            <a:off x="9267691" y="4690236"/>
            <a:ext cx="2924309" cy="2180463"/>
          </a:xfrm>
          <a:prstGeom prst="rect">
            <a:avLst/>
          </a:prstGeom>
          <a:solidFill>
            <a:srgbClr val="ED7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C8AEB0-9914-A30C-EA03-2043DE3BF324}"/>
              </a:ext>
            </a:extLst>
          </p:cNvPr>
          <p:cNvSpPr/>
          <p:nvPr/>
        </p:nvSpPr>
        <p:spPr>
          <a:xfrm>
            <a:off x="7186253" y="4788447"/>
            <a:ext cx="2082253" cy="2082253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9394EA6-BA2E-0A6B-D5F2-9C2F9A71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43119"/>
            <a:ext cx="12026900" cy="1140425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Документы выпускника </a:t>
            </a:r>
            <a:b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</a:b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после успешного прохождения ГИА</a:t>
            </a:r>
            <a:endParaRPr lang="ru-RU" sz="43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FC8985-BA5A-A84A-CA70-CA077FDFF8AC}"/>
              </a:ext>
            </a:extLst>
          </p:cNvPr>
          <p:cNvSpPr txBox="1"/>
          <p:nvPr/>
        </p:nvSpPr>
        <p:spPr>
          <a:xfrm>
            <a:off x="11672747" y="6398584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latin typeface="Montserrat" pitchFamily="2" charset="-52"/>
              </a:rPr>
              <a:t>15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5FFC92B-2282-4D94-B0CC-A538AF84EB97}"/>
              </a:ext>
            </a:extLst>
          </p:cNvPr>
          <p:cNvGrpSpPr/>
          <p:nvPr/>
        </p:nvGrpSpPr>
        <p:grpSpPr>
          <a:xfrm>
            <a:off x="8310562" y="390342"/>
            <a:ext cx="5616580" cy="6077315"/>
            <a:chOff x="8516026" y="1009608"/>
            <a:chExt cx="4822154" cy="542330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9BFB5A5-EF7A-41FC-8373-2BD33FE4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8215449" y="1310185"/>
              <a:ext cx="5423307" cy="4822154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FAAFD3D-83A5-40E3-A13E-182ABC224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748" t="7037" r="27208" b="5000"/>
            <a:stretch/>
          </p:blipFill>
          <p:spPr>
            <a:xfrm>
              <a:off x="8891904" y="2235010"/>
              <a:ext cx="2421041" cy="244252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52D7ADE-BAFE-4D46-9F2E-A9B8C2BE6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854" t="13889" r="30364" b="45733"/>
            <a:stretch/>
          </p:blipFill>
          <p:spPr>
            <a:xfrm>
              <a:off x="8891905" y="4677537"/>
              <a:ext cx="2421040" cy="1364488"/>
            </a:xfrm>
            <a:prstGeom prst="rect">
              <a:avLst/>
            </a:prstGeom>
          </p:spPr>
        </p:pic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6FC11FB-12B0-42C0-89C3-CA3A1E4B6D3C}"/>
              </a:ext>
            </a:extLst>
          </p:cNvPr>
          <p:cNvSpPr/>
          <p:nvPr/>
        </p:nvSpPr>
        <p:spPr>
          <a:xfrm>
            <a:off x="7489189" y="2682496"/>
            <a:ext cx="1349410" cy="1348852"/>
          </a:xfrm>
          <a:prstGeom prst="rect">
            <a:avLst/>
          </a:prstGeom>
          <a:solidFill>
            <a:schemeClr val="bg1"/>
          </a:solidFill>
          <a:ln w="53975">
            <a:gradFill>
              <a:gsLst>
                <a:gs pos="0">
                  <a:srgbClr val="A73E8E"/>
                </a:gs>
                <a:gs pos="100000">
                  <a:srgbClr val="31278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C3704E-7407-43E5-8C43-1C46565F7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78" y="2783907"/>
            <a:ext cx="1128102" cy="112810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446F90-7BF5-4CDD-A67E-6E26938987E8}"/>
              </a:ext>
            </a:extLst>
          </p:cNvPr>
          <p:cNvSpPr/>
          <p:nvPr/>
        </p:nvSpPr>
        <p:spPr>
          <a:xfrm>
            <a:off x="7494275" y="4200336"/>
            <a:ext cx="1349410" cy="1348852"/>
          </a:xfrm>
          <a:prstGeom prst="rect">
            <a:avLst/>
          </a:prstGeom>
          <a:solidFill>
            <a:schemeClr val="bg1"/>
          </a:solidFill>
          <a:ln w="53975">
            <a:gradFill>
              <a:gsLst>
                <a:gs pos="0">
                  <a:srgbClr val="A73E8E"/>
                </a:gs>
                <a:gs pos="100000">
                  <a:srgbClr val="31278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AB8C852-6A09-4208-9FC1-DB6D2656AA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9" y="4296327"/>
            <a:ext cx="1159244" cy="1159244"/>
          </a:xfrm>
          <a:prstGeom prst="rect">
            <a:avLst/>
          </a:prstGeom>
        </p:spPr>
      </p:pic>
      <p:pic>
        <p:nvPicPr>
          <p:cNvPr id="33" name="Picture 2" descr="https://de.firpo.ru/netcat_files/multifile/566/953/PIZhT5_1_.jpg">
            <a:extLst>
              <a:ext uri="{FF2B5EF4-FFF2-40B4-BE49-F238E27FC236}">
                <a16:creationId xmlns:a16="http://schemas.microsoft.com/office/drawing/2014/main" id="{585A0275-99D6-4951-B3EA-1BE160ADE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8049"/>
          <a:stretch/>
        </p:blipFill>
        <p:spPr bwMode="auto">
          <a:xfrm>
            <a:off x="0" y="4794250"/>
            <a:ext cx="3164468" cy="20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de.firpo.ru/netcat_files/multifile/566/951/SGHT_1_.jpg">
            <a:extLst>
              <a:ext uri="{FF2B5EF4-FFF2-40B4-BE49-F238E27FC236}">
                <a16:creationId xmlns:a16="http://schemas.microsoft.com/office/drawing/2014/main" id="{E58F1025-18AF-4A79-8124-E5F6204F7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5" b="33800"/>
          <a:stretch/>
        </p:blipFill>
        <p:spPr bwMode="auto">
          <a:xfrm>
            <a:off x="3054847" y="4791856"/>
            <a:ext cx="3157997" cy="20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A94853-EA33-D6CD-06EC-C31D0AABE199}"/>
              </a:ext>
            </a:extLst>
          </p:cNvPr>
          <p:cNvSpPr/>
          <p:nvPr/>
        </p:nvSpPr>
        <p:spPr>
          <a:xfrm>
            <a:off x="6096000" y="5829300"/>
            <a:ext cx="1090253" cy="1041399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8EA8B8-A1A6-D586-DA0F-A693FFB440B8}"/>
              </a:ext>
            </a:extLst>
          </p:cNvPr>
          <p:cNvSpPr/>
          <p:nvPr/>
        </p:nvSpPr>
        <p:spPr>
          <a:xfrm>
            <a:off x="6096000" y="4788446"/>
            <a:ext cx="1090253" cy="1040854"/>
          </a:xfrm>
          <a:prstGeom prst="rect">
            <a:avLst/>
          </a:prstGeom>
          <a:solidFill>
            <a:srgbClr val="1800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4EE0F8-E8A5-4A36-ADAB-48FBAB0C42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07939" y="5027568"/>
            <a:ext cx="848533" cy="562610"/>
          </a:xfrm>
          <a:prstGeom prst="rect">
            <a:avLst/>
          </a:prstGeom>
        </p:spPr>
      </p:pic>
      <p:sp>
        <p:nvSpPr>
          <p:cNvPr id="43" name="Подзаголовок 2">
            <a:extLst>
              <a:ext uri="{FF2B5EF4-FFF2-40B4-BE49-F238E27FC236}">
                <a16:creationId xmlns:a16="http://schemas.microsoft.com/office/drawing/2014/main" id="{56DABE90-1646-40E7-A413-02E1D72D373A}"/>
              </a:ext>
            </a:extLst>
          </p:cNvPr>
          <p:cNvSpPr txBox="1">
            <a:spLocks/>
          </p:cNvSpPr>
          <p:nvPr/>
        </p:nvSpPr>
        <p:spPr>
          <a:xfrm>
            <a:off x="672541" y="2156410"/>
            <a:ext cx="6273955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Диплом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о СПО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0A79D455-5F7F-4DE5-BE79-DB509CCC37C1}"/>
              </a:ext>
            </a:extLst>
          </p:cNvPr>
          <p:cNvSpPr txBox="1">
            <a:spLocks/>
          </p:cNvSpPr>
          <p:nvPr/>
        </p:nvSpPr>
        <p:spPr>
          <a:xfrm>
            <a:off x="672540" y="1668766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01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45" name="Подзаголовок 2">
            <a:extLst>
              <a:ext uri="{FF2B5EF4-FFF2-40B4-BE49-F238E27FC236}">
                <a16:creationId xmlns:a16="http://schemas.microsoft.com/office/drawing/2014/main" id="{1CC2EB6D-476E-4962-8DCB-B4CCE1302F6F}"/>
              </a:ext>
            </a:extLst>
          </p:cNvPr>
          <p:cNvSpPr txBox="1">
            <a:spLocks/>
          </p:cNvSpPr>
          <p:nvPr/>
        </p:nvSpPr>
        <p:spPr>
          <a:xfrm>
            <a:off x="667777" y="3361977"/>
            <a:ext cx="4324350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Цифровой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паспорт компетенций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F2F6C21D-24B7-4C7F-83A8-81071C3F82C8}"/>
              </a:ext>
            </a:extLst>
          </p:cNvPr>
          <p:cNvSpPr txBox="1">
            <a:spLocks/>
          </p:cNvSpPr>
          <p:nvPr/>
        </p:nvSpPr>
        <p:spPr>
          <a:xfrm>
            <a:off x="667778" y="2847240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2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47" name="Подзаголовок 2">
            <a:extLst>
              <a:ext uri="{FF2B5EF4-FFF2-40B4-BE49-F238E27FC236}">
                <a16:creationId xmlns:a16="http://schemas.microsoft.com/office/drawing/2014/main" id="{DD9363E6-D0D3-4E6B-89AC-0CF97C360A6A}"/>
              </a:ext>
            </a:extLst>
          </p:cNvPr>
          <p:cNvSpPr txBox="1">
            <a:spLocks/>
          </p:cNvSpPr>
          <p:nvPr/>
        </p:nvSpPr>
        <p:spPr>
          <a:xfrm>
            <a:off x="3615543" y="2147759"/>
            <a:ext cx="4000190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Свидетельство о квалификации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(при успешном прохождении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НОК) и заключение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о прохождении профессионального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экзамена по НОК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(при неудовлетворительном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результате НОК)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B55B39BA-9324-4496-BE39-F6A5B8A3C4BC}"/>
              </a:ext>
            </a:extLst>
          </p:cNvPr>
          <p:cNvSpPr txBox="1">
            <a:spLocks/>
          </p:cNvSpPr>
          <p:nvPr/>
        </p:nvSpPr>
        <p:spPr>
          <a:xfrm>
            <a:off x="3565639" y="1614866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3</a:t>
            </a:r>
            <a:endParaRPr lang="ru-RU" sz="4400" dirty="0">
              <a:solidFill>
                <a:srgbClr val="41B2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79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7EF3D8-5702-4B3A-81F6-82E2C2A467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7938"/>
            <a:ext cx="12192000" cy="6873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F9A908-1130-2398-39F4-D107BBE08DE6}"/>
              </a:ext>
            </a:extLst>
          </p:cNvPr>
          <p:cNvSpPr txBox="1"/>
          <p:nvPr/>
        </p:nvSpPr>
        <p:spPr>
          <a:xfrm>
            <a:off x="1294599" y="4726645"/>
            <a:ext cx="1036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3AFD"/>
              </a:buClr>
            </a:pPr>
            <a:r>
              <a:rPr lang="ru-RU" sz="2000" b="1" dirty="0">
                <a:solidFill>
                  <a:schemeClr val="tx1"/>
                </a:solidFill>
                <a:latin typeface="Montserrat" pitchFamily="2" charset="-52"/>
              </a:rPr>
              <a:t>ШАГ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1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E09F8E-B715-FC1C-63F7-0E50AA259C5A}"/>
              </a:ext>
            </a:extLst>
          </p:cNvPr>
          <p:cNvSpPr txBox="1"/>
          <p:nvPr/>
        </p:nvSpPr>
        <p:spPr>
          <a:xfrm>
            <a:off x="3751595" y="4726645"/>
            <a:ext cx="1595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AFD"/>
              </a:buClr>
            </a:pPr>
            <a:r>
              <a:rPr lang="ru-RU" sz="2000" b="1" dirty="0">
                <a:solidFill>
                  <a:schemeClr val="tx1"/>
                </a:solidFill>
                <a:latin typeface="Montserrat" pitchFamily="2" charset="-52"/>
              </a:rPr>
              <a:t>ШАГ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2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0907A-0103-E959-A5E7-78DFB9DAC491}"/>
              </a:ext>
            </a:extLst>
          </p:cNvPr>
          <p:cNvSpPr txBox="1"/>
          <p:nvPr/>
        </p:nvSpPr>
        <p:spPr>
          <a:xfrm>
            <a:off x="6504644" y="4726645"/>
            <a:ext cx="1458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AFD"/>
              </a:buClr>
            </a:pPr>
            <a:r>
              <a:rPr lang="ru-RU" sz="2000" b="1" dirty="0">
                <a:solidFill>
                  <a:schemeClr val="tx1"/>
                </a:solidFill>
                <a:latin typeface="Montserrat" pitchFamily="2" charset="-52"/>
              </a:rPr>
              <a:t>ШАГ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3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0DB4D-859C-A13C-1F9F-FA8ACADE6118}"/>
              </a:ext>
            </a:extLst>
          </p:cNvPr>
          <p:cNvSpPr txBox="1"/>
          <p:nvPr/>
        </p:nvSpPr>
        <p:spPr>
          <a:xfrm>
            <a:off x="9193622" y="4718582"/>
            <a:ext cx="1595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AFD"/>
              </a:buClr>
            </a:pPr>
            <a:r>
              <a:rPr lang="ru-RU" sz="2000" b="1" dirty="0">
                <a:solidFill>
                  <a:schemeClr val="tx1"/>
                </a:solidFill>
                <a:latin typeface="Montserrat" pitchFamily="2" charset="-52"/>
              </a:rPr>
              <a:t>ШАГ </a:t>
            </a:r>
            <a:r>
              <a:rPr lang="ru-RU" sz="2800" b="1" dirty="0">
                <a:solidFill>
                  <a:srgbClr val="A73E8E"/>
                </a:solidFill>
                <a:latin typeface="Montserrat" pitchFamily="2" charset="-52"/>
              </a:rPr>
              <a:t>4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33C388-C188-E35D-8551-0D35AFE22E51}"/>
              </a:ext>
            </a:extLst>
          </p:cNvPr>
          <p:cNvSpPr txBox="1"/>
          <p:nvPr/>
        </p:nvSpPr>
        <p:spPr>
          <a:xfrm>
            <a:off x="360608" y="64184"/>
            <a:ext cx="87771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312782"/>
                </a:solidFill>
                <a:latin typeface="Montserrat" pitchFamily="2" charset="-52"/>
              </a:rPr>
              <a:t>Оформление и утверждение программы ГИА в форме ДЭ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A7E7E-69C4-CCB8-6AFD-A996CCF70668}"/>
              </a:ext>
            </a:extLst>
          </p:cNvPr>
          <p:cNvSpPr txBox="1"/>
          <p:nvPr/>
        </p:nvSpPr>
        <p:spPr>
          <a:xfrm>
            <a:off x="11473650" y="6424832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16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19C1A2-7F3B-43FB-9516-F36328FC2CE0}"/>
              </a:ext>
            </a:extLst>
          </p:cNvPr>
          <p:cNvSpPr/>
          <p:nvPr/>
        </p:nvSpPr>
        <p:spPr>
          <a:xfrm>
            <a:off x="9204137" y="0"/>
            <a:ext cx="941827" cy="941827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C718A21-1B98-4552-8427-902B4D3A1D9B}"/>
              </a:ext>
            </a:extLst>
          </p:cNvPr>
          <p:cNvSpPr/>
          <p:nvPr/>
        </p:nvSpPr>
        <p:spPr>
          <a:xfrm>
            <a:off x="10186560" y="-1"/>
            <a:ext cx="941827" cy="941827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7A60A16-44E8-4693-B81B-ABB542398B2D}"/>
              </a:ext>
            </a:extLst>
          </p:cNvPr>
          <p:cNvSpPr/>
          <p:nvPr/>
        </p:nvSpPr>
        <p:spPr>
          <a:xfrm>
            <a:off x="11168983" y="-2"/>
            <a:ext cx="941827" cy="941827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05149A-A889-4A80-ABCB-3DCCB6887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8177" y="191392"/>
            <a:ext cx="846987" cy="58443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0B346D1E-FFF6-40AC-A162-7AFAD07B0A77}"/>
              </a:ext>
            </a:extLst>
          </p:cNvPr>
          <p:cNvCxnSpPr>
            <a:cxnSpLocks/>
          </p:cNvCxnSpPr>
          <p:nvPr/>
        </p:nvCxnSpPr>
        <p:spPr>
          <a:xfrm>
            <a:off x="81190" y="2649691"/>
            <a:ext cx="12029620" cy="0"/>
          </a:xfrm>
          <a:prstGeom prst="straightConnector1">
            <a:avLst/>
          </a:prstGeom>
          <a:ln w="76200">
            <a:solidFill>
              <a:srgbClr val="A73E8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трелка: пятиугольник 21">
            <a:extLst>
              <a:ext uri="{FF2B5EF4-FFF2-40B4-BE49-F238E27FC236}">
                <a16:creationId xmlns:a16="http://schemas.microsoft.com/office/drawing/2014/main" id="{86A24B27-D829-48A6-A55F-868F74910A25}"/>
              </a:ext>
            </a:extLst>
          </p:cNvPr>
          <p:cNvSpPr/>
          <p:nvPr/>
        </p:nvSpPr>
        <p:spPr>
          <a:xfrm rot="5400000">
            <a:off x="739115" y="2500925"/>
            <a:ext cx="2079480" cy="2371960"/>
          </a:xfrm>
          <a:prstGeom prst="homePlate">
            <a:avLst>
              <a:gd name="adj" fmla="val 29419"/>
            </a:avLst>
          </a:prstGeom>
          <a:solidFill>
            <a:srgbClr val="A73E8E"/>
          </a:solidFill>
          <a:ln>
            <a:solidFill>
              <a:srgbClr val="A73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5F16D537-1CF4-27EF-D9A9-E4D42E9C7990}"/>
              </a:ext>
            </a:extLst>
          </p:cNvPr>
          <p:cNvSpPr txBox="1">
            <a:spLocks/>
          </p:cNvSpPr>
          <p:nvPr/>
        </p:nvSpPr>
        <p:spPr>
          <a:xfrm>
            <a:off x="869648" y="3232436"/>
            <a:ext cx="1738133" cy="46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РАЗРАБОТКА</a:t>
            </a:r>
          </a:p>
          <a:p>
            <a:pPr algn="l">
              <a:lnSpc>
                <a:spcPct val="100000"/>
              </a:lnSpc>
            </a:pPr>
            <a:endParaRPr lang="ru-RU" sz="20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3A281AA4-5A10-457E-A496-DB018F38A71F}"/>
              </a:ext>
            </a:extLst>
          </p:cNvPr>
          <p:cNvSpPr/>
          <p:nvPr/>
        </p:nvSpPr>
        <p:spPr>
          <a:xfrm rot="5400000">
            <a:off x="3451798" y="2483233"/>
            <a:ext cx="2079480" cy="2371960"/>
          </a:xfrm>
          <a:prstGeom prst="homePlate">
            <a:avLst>
              <a:gd name="adj" fmla="val 29419"/>
            </a:avLst>
          </a:prstGeom>
          <a:solidFill>
            <a:srgbClr val="A73E8E"/>
          </a:solidFill>
          <a:ln>
            <a:solidFill>
              <a:srgbClr val="A73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03658503-FE02-8E23-820A-56F9B59B8F44}"/>
              </a:ext>
            </a:extLst>
          </p:cNvPr>
          <p:cNvSpPr txBox="1">
            <a:spLocks/>
          </p:cNvSpPr>
          <p:nvPr/>
        </p:nvSpPr>
        <p:spPr>
          <a:xfrm>
            <a:off x="3241608" y="2938942"/>
            <a:ext cx="2517990" cy="694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ОБСУЖДЕНИЕ </a:t>
            </a:r>
            <a:b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НА ЗАСЕДАНИИ ПЕДАГОГИЧЕСКОГО СОВЕТА</a:t>
            </a:r>
          </a:p>
          <a:p>
            <a:pPr>
              <a:lnSpc>
                <a:spcPct val="100000"/>
              </a:lnSpc>
            </a:pPr>
            <a:endParaRPr lang="ru-RU" sz="1600" b="1" dirty="0">
              <a:solidFill>
                <a:srgbClr val="A73E8E"/>
              </a:solidFill>
              <a:latin typeface="Montserrat" pitchFamily="2" charset="-52"/>
            </a:endParaRPr>
          </a:p>
        </p:txBody>
      </p:sp>
      <p:sp>
        <p:nvSpPr>
          <p:cNvPr id="24" name="Стрелка: пятиугольник 23">
            <a:extLst>
              <a:ext uri="{FF2B5EF4-FFF2-40B4-BE49-F238E27FC236}">
                <a16:creationId xmlns:a16="http://schemas.microsoft.com/office/drawing/2014/main" id="{0ABE248F-EF03-4560-A8D7-14928B47738C}"/>
              </a:ext>
            </a:extLst>
          </p:cNvPr>
          <p:cNvSpPr/>
          <p:nvPr/>
        </p:nvSpPr>
        <p:spPr>
          <a:xfrm rot="5400000">
            <a:off x="6172810" y="2483233"/>
            <a:ext cx="2079480" cy="2371960"/>
          </a:xfrm>
          <a:prstGeom prst="homePlate">
            <a:avLst>
              <a:gd name="adj" fmla="val 29419"/>
            </a:avLst>
          </a:prstGeom>
          <a:solidFill>
            <a:srgbClr val="A73E8E"/>
          </a:solidFill>
          <a:ln>
            <a:solidFill>
              <a:srgbClr val="A73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634AD39-EFE5-1D4D-5A14-FCC503BE05B1}"/>
              </a:ext>
            </a:extLst>
          </p:cNvPr>
          <p:cNvSpPr txBox="1">
            <a:spLocks/>
          </p:cNvSpPr>
          <p:nvPr/>
        </p:nvSpPr>
        <p:spPr>
          <a:xfrm>
            <a:off x="5961148" y="3232436"/>
            <a:ext cx="2502804" cy="68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УТВЕРЖДЕНИЕ</a:t>
            </a:r>
          </a:p>
          <a:p>
            <a:pPr>
              <a:lnSpc>
                <a:spcPct val="100000"/>
              </a:lnSpc>
            </a:pPr>
            <a:endParaRPr lang="ru-RU" sz="1600" b="1" dirty="0">
              <a:solidFill>
                <a:srgbClr val="A73E8E"/>
              </a:solidFill>
              <a:latin typeface="Montserrat" pitchFamily="2" charset="-52"/>
            </a:endParaRPr>
          </a:p>
        </p:txBody>
      </p:sp>
      <p:sp>
        <p:nvSpPr>
          <p:cNvPr id="25" name="Стрелка: пятиугольник 24">
            <a:extLst>
              <a:ext uri="{FF2B5EF4-FFF2-40B4-BE49-F238E27FC236}">
                <a16:creationId xmlns:a16="http://schemas.microsoft.com/office/drawing/2014/main" id="{AE62551F-B49E-4D77-AB57-6759758596A8}"/>
              </a:ext>
            </a:extLst>
          </p:cNvPr>
          <p:cNvSpPr/>
          <p:nvPr/>
        </p:nvSpPr>
        <p:spPr>
          <a:xfrm rot="5400000">
            <a:off x="8902667" y="2500925"/>
            <a:ext cx="2079480" cy="2371960"/>
          </a:xfrm>
          <a:prstGeom prst="homePlate">
            <a:avLst>
              <a:gd name="adj" fmla="val 29419"/>
            </a:avLst>
          </a:prstGeom>
          <a:solidFill>
            <a:srgbClr val="A73E8E"/>
          </a:solidFill>
          <a:ln>
            <a:solidFill>
              <a:srgbClr val="A73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C6FFC6A-5B96-8C77-358A-54E6ABF58C6C}"/>
              </a:ext>
            </a:extLst>
          </p:cNvPr>
          <p:cNvSpPr txBox="1">
            <a:spLocks/>
          </p:cNvSpPr>
          <p:nvPr/>
        </p:nvSpPr>
        <p:spPr>
          <a:xfrm>
            <a:off x="8478059" y="2930105"/>
            <a:ext cx="2928696" cy="83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ДОВЕДЕНИЕ</a:t>
            </a:r>
            <a:b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ДО СВЕДЕНИЯ ВЫПУСКНИКОВ</a:t>
            </a:r>
          </a:p>
          <a:p>
            <a:pPr>
              <a:lnSpc>
                <a:spcPct val="100000"/>
              </a:lnSpc>
            </a:pPr>
            <a:endParaRPr lang="ru-RU" sz="1600" b="1" dirty="0">
              <a:solidFill>
                <a:srgbClr val="A73E8E"/>
              </a:solidFill>
              <a:latin typeface="Montserrat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01B69C-08AF-48FB-BBBC-6649C59838EE}"/>
              </a:ext>
            </a:extLst>
          </p:cNvPr>
          <p:cNvSpPr txBox="1"/>
          <p:nvPr/>
        </p:nvSpPr>
        <p:spPr>
          <a:xfrm>
            <a:off x="2595081" y="2135580"/>
            <a:ext cx="6598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AFD"/>
              </a:buClr>
            </a:pPr>
            <a:r>
              <a:rPr lang="ru-RU" sz="2000" b="1" dirty="0">
                <a:latin typeface="Montserrat" pitchFamily="2" charset="-52"/>
              </a:rPr>
              <a:t>ЗА ШЕСТЬ МЕСЯЦЕВ ДО ГИА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2756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EDAA1B3-16A4-4D89-B34F-DBD79457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1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E7E0E4-2BEF-A7A6-9B25-321F81B4184C}"/>
              </a:ext>
            </a:extLst>
          </p:cNvPr>
          <p:cNvSpPr txBox="1"/>
          <p:nvPr/>
        </p:nvSpPr>
        <p:spPr>
          <a:xfrm>
            <a:off x="11720074" y="6486356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17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C101E3-A291-40B9-B115-EA5829E6756B}"/>
              </a:ext>
            </a:extLst>
          </p:cNvPr>
          <p:cNvSpPr txBox="1"/>
          <p:nvPr/>
        </p:nvSpPr>
        <p:spPr>
          <a:xfrm>
            <a:off x="360608" y="140384"/>
            <a:ext cx="87771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312782"/>
                </a:solidFill>
                <a:latin typeface="Montserrat" pitchFamily="2" charset="-52"/>
              </a:rPr>
              <a:t>Задать вопрос спикерам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9989F4-C9DE-4980-86F6-93D805439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15324" r="45955" b="30185"/>
          <a:stretch/>
        </p:blipFill>
        <p:spPr>
          <a:xfrm>
            <a:off x="0" y="1472656"/>
            <a:ext cx="1599886" cy="3736976"/>
          </a:xfrm>
          <a:prstGeom prst="rect">
            <a:avLst/>
          </a:prstGeom>
        </p:spPr>
      </p:pic>
      <p:sp>
        <p:nvSpPr>
          <p:cNvPr id="36" name="Объект 2">
            <a:extLst>
              <a:ext uri="{FF2B5EF4-FFF2-40B4-BE49-F238E27FC236}">
                <a16:creationId xmlns:a16="http://schemas.microsoft.com/office/drawing/2014/main" id="{7F26A492-3938-4F2B-B5D7-B9556E0B491B}"/>
              </a:ext>
            </a:extLst>
          </p:cNvPr>
          <p:cNvSpPr txBox="1">
            <a:spLocks/>
          </p:cNvSpPr>
          <p:nvPr/>
        </p:nvSpPr>
        <p:spPr>
          <a:xfrm>
            <a:off x="363001" y="1096503"/>
            <a:ext cx="8410536" cy="114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ru-RU" sz="2800" b="1" dirty="0">
                <a:latin typeface="Montserrat Medium" panose="00000600000000000000" pitchFamily="2" charset="-52"/>
              </a:rPr>
              <a:t>Модонов Евгений Николаевич,</a:t>
            </a:r>
          </a:p>
          <a:p>
            <a:pPr algn="l">
              <a:spcBef>
                <a:spcPts val="600"/>
              </a:spcBef>
            </a:pPr>
            <a:r>
              <a:rPr lang="ru-RU" sz="1400" dirty="0">
                <a:latin typeface="Montserrat Medium" panose="00000600000000000000" pitchFamily="2" charset="-52"/>
              </a:rPr>
              <a:t>заместитель начальника Департамента обеспечения и развития системы </a:t>
            </a:r>
            <a:br>
              <a:rPr lang="ru-RU" sz="1400" dirty="0">
                <a:latin typeface="Montserrat Medium" panose="00000600000000000000" pitchFamily="2" charset="-52"/>
              </a:rPr>
            </a:br>
            <a:r>
              <a:rPr lang="ru-RU" sz="1400" dirty="0">
                <a:latin typeface="Montserrat Medium" panose="00000600000000000000" pitchFamily="2" charset="-52"/>
              </a:rPr>
              <a:t>оценки качества профессионального образования </a:t>
            </a:r>
            <a:br>
              <a:rPr lang="ru-RU" sz="1400" dirty="0">
                <a:latin typeface="Montserrat Medium" panose="00000600000000000000" pitchFamily="2" charset="-52"/>
              </a:rPr>
            </a:br>
            <a:r>
              <a:rPr lang="ru-RU" sz="1400" dirty="0">
                <a:latin typeface="Montserrat Medium" panose="00000600000000000000" pitchFamily="2" charset="-52"/>
              </a:rPr>
              <a:t>ФГБОУ ДПО «Институт развития профессионального образования»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A8C2D009-CC28-4053-98C8-2002C3EB8EF6}"/>
              </a:ext>
            </a:extLst>
          </p:cNvPr>
          <p:cNvSpPr txBox="1">
            <a:spLocks/>
          </p:cNvSpPr>
          <p:nvPr/>
        </p:nvSpPr>
        <p:spPr>
          <a:xfrm>
            <a:off x="369062" y="2984330"/>
            <a:ext cx="7127837" cy="1333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b="1" dirty="0">
                <a:latin typeface="Montserrat Medium" panose="00000600000000000000" pitchFamily="2" charset="-52"/>
              </a:rPr>
              <a:t>Петенёв Артём Игоревич,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400" dirty="0">
                <a:latin typeface="Montserrat Medium" panose="00000600000000000000" pitchFamily="2" charset="-52"/>
              </a:rPr>
              <a:t>начальник Управления проектной деятельности и методического обеспечения Департамента обеспечения и развития системы оценки качества профессионального образования ФГБОУ ДПО «Институт развития профессионального образования»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526C60-5B00-45AA-BBDE-6270FDC1369D}"/>
              </a:ext>
            </a:extLst>
          </p:cNvPr>
          <p:cNvSpPr txBox="1"/>
          <p:nvPr/>
        </p:nvSpPr>
        <p:spPr>
          <a:xfrm>
            <a:off x="360607" y="2260216"/>
            <a:ext cx="626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12782"/>
                </a:solidFill>
                <a:latin typeface="Montserrat Medium" panose="00000600000000000000" pitchFamily="2" charset="-52"/>
              </a:rPr>
              <a:t>Адрес эл. почты: </a:t>
            </a:r>
            <a:r>
              <a:rPr lang="en-US" b="1" dirty="0">
                <a:solidFill>
                  <a:srgbClr val="312782"/>
                </a:solidFill>
                <a:latin typeface="Montserrat Medium" panose="00000600000000000000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e.modonov@firpo.ru</a:t>
            </a:r>
            <a:endParaRPr lang="ru-RU" b="1" dirty="0">
              <a:solidFill>
                <a:srgbClr val="312782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04422B-2F7B-466B-9493-64ADF77CC02C}"/>
              </a:ext>
            </a:extLst>
          </p:cNvPr>
          <p:cNvSpPr txBox="1"/>
          <p:nvPr/>
        </p:nvSpPr>
        <p:spPr>
          <a:xfrm>
            <a:off x="360607" y="4377521"/>
            <a:ext cx="7534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12782"/>
                </a:solidFill>
                <a:latin typeface="Montserrat Medium" panose="00000600000000000000" pitchFamily="2" charset="-52"/>
              </a:rPr>
              <a:t>Адрес эл. почты: </a:t>
            </a:r>
            <a:r>
              <a:rPr lang="en-US" b="1" dirty="0">
                <a:solidFill>
                  <a:srgbClr val="312782"/>
                </a:solidFill>
                <a:latin typeface="Montserrat Medium" panose="00000600000000000000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petenev.krao@gmail.com</a:t>
            </a:r>
            <a:endParaRPr lang="ru-RU" b="1" dirty="0">
              <a:solidFill>
                <a:srgbClr val="312782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D007BDE-D122-4EE8-9449-9374A4A5B8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5789" y="1218446"/>
            <a:ext cx="1339692" cy="139726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142D595-44CF-4ECF-B72A-E6090E2899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49489" y="5180846"/>
            <a:ext cx="1339692" cy="139726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AB96545-F2AE-430F-82C9-8AAEFA083A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489" y="1247230"/>
            <a:ext cx="1339692" cy="139726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A978A23-A51A-4144-804D-5D543B0888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089" y="3182710"/>
            <a:ext cx="1339692" cy="139726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89B9FA3-322E-4A3D-B84F-1183B60D4F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67972" y="3275467"/>
            <a:ext cx="1339692" cy="139726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5CADC1C-E159-4FB4-BEEB-D7D36F602B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85789" y="5224599"/>
            <a:ext cx="1339692" cy="139726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FEDA192-D3FB-414D-8574-00FCE55290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6992" y="5171169"/>
            <a:ext cx="1339692" cy="139726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C3EA7BB-B65E-4AC8-B095-CF5A40C545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17231" y="3199665"/>
            <a:ext cx="1339692" cy="139726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29EF369-EC82-43AB-9F6B-0541532CA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6566" y="5389920"/>
            <a:ext cx="4654140" cy="114972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F1BA515-F869-4B3F-9D5D-02598F07E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864" y="5263243"/>
            <a:ext cx="1387772" cy="13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EE779DF-3550-48F6-9F30-B62AB1D34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444E27-3AB6-1542-4735-6A79A5632ECC}"/>
              </a:ext>
            </a:extLst>
          </p:cNvPr>
          <p:cNvSpPr/>
          <p:nvPr/>
        </p:nvSpPr>
        <p:spPr>
          <a:xfrm>
            <a:off x="8856819" y="-14794"/>
            <a:ext cx="941827" cy="941827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CE86AF-DDB0-31AE-2D4A-3D90D6633302}"/>
              </a:ext>
            </a:extLst>
          </p:cNvPr>
          <p:cNvSpPr/>
          <p:nvPr/>
        </p:nvSpPr>
        <p:spPr>
          <a:xfrm>
            <a:off x="10053496" y="-14794"/>
            <a:ext cx="941827" cy="941827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ECD5DA-B6C4-602D-6925-12D385ED83F3}"/>
              </a:ext>
            </a:extLst>
          </p:cNvPr>
          <p:cNvSpPr/>
          <p:nvPr/>
        </p:nvSpPr>
        <p:spPr>
          <a:xfrm>
            <a:off x="11250173" y="-7547"/>
            <a:ext cx="941827" cy="941827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4961F-E456-51DC-5F17-4D8FC18DC64F}"/>
              </a:ext>
            </a:extLst>
          </p:cNvPr>
          <p:cNvSpPr txBox="1"/>
          <p:nvPr/>
        </p:nvSpPr>
        <p:spPr>
          <a:xfrm>
            <a:off x="11797287" y="6488668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2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26E88A8D-7E39-4A6E-B8DA-DB315FE80EAA}"/>
              </a:ext>
            </a:extLst>
          </p:cNvPr>
          <p:cNvSpPr txBox="1">
            <a:spLocks/>
          </p:cNvSpPr>
          <p:nvPr/>
        </p:nvSpPr>
        <p:spPr>
          <a:xfrm>
            <a:off x="291285" y="1617176"/>
            <a:ext cx="4324350" cy="1238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Пояснительная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записка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9F82716-F8BE-4FC1-BED4-6F9FB0F8610A}"/>
              </a:ext>
            </a:extLst>
          </p:cNvPr>
          <p:cNvSpPr txBox="1">
            <a:spLocks/>
          </p:cNvSpPr>
          <p:nvPr/>
        </p:nvSpPr>
        <p:spPr>
          <a:xfrm>
            <a:off x="291285" y="1048044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01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AE6F3107-45BE-4DE9-8F73-E164E6CE7409}"/>
              </a:ext>
            </a:extLst>
          </p:cNvPr>
          <p:cNvSpPr txBox="1">
            <a:spLocks/>
          </p:cNvSpPr>
          <p:nvPr/>
        </p:nvSpPr>
        <p:spPr>
          <a:xfrm>
            <a:off x="291285" y="2910387"/>
            <a:ext cx="4324350" cy="1189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Паспорт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программы ГИА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338FCB6-AC7F-4659-B81B-864653946F58}"/>
              </a:ext>
            </a:extLst>
          </p:cNvPr>
          <p:cNvSpPr txBox="1">
            <a:spLocks/>
          </p:cNvSpPr>
          <p:nvPr/>
        </p:nvSpPr>
        <p:spPr>
          <a:xfrm>
            <a:off x="243639" y="2338793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2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46F80DE5-8817-41F1-8D0E-1B71D6D8A165}"/>
              </a:ext>
            </a:extLst>
          </p:cNvPr>
          <p:cNvSpPr txBox="1">
            <a:spLocks/>
          </p:cNvSpPr>
          <p:nvPr/>
        </p:nvSpPr>
        <p:spPr>
          <a:xfrm>
            <a:off x="297178" y="4402693"/>
            <a:ext cx="4324350" cy="740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Форма и сроки ГИА.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Особенности ГИА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в форме ДЭ профильного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уровня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B69FEC5-9DEF-468E-BC7B-8589E193F94C}"/>
              </a:ext>
            </a:extLst>
          </p:cNvPr>
          <p:cNvSpPr txBox="1">
            <a:spLocks/>
          </p:cNvSpPr>
          <p:nvPr/>
        </p:nvSpPr>
        <p:spPr>
          <a:xfrm>
            <a:off x="298774" y="3833247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3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7510E1EA-A6D9-442F-8C8E-BCDB5279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" y="68448"/>
            <a:ext cx="8650528" cy="76371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A73E8E"/>
                </a:solidFill>
                <a:latin typeface="Montserrat Bold" panose="00000800000000000000" pitchFamily="2" charset="-52"/>
              </a:rPr>
              <a:t>Примерное содержание программы ГИА в части, касающейся демонстрационного экзамена  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1F59A47C-FD76-4EDB-A055-0E23B7314505}"/>
              </a:ext>
            </a:extLst>
          </p:cNvPr>
          <p:cNvSpPr txBox="1">
            <a:spLocks/>
          </p:cNvSpPr>
          <p:nvPr/>
        </p:nvSpPr>
        <p:spPr>
          <a:xfrm>
            <a:off x="328399" y="5593091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4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34" name="Подзаголовок 2">
            <a:extLst>
              <a:ext uri="{FF2B5EF4-FFF2-40B4-BE49-F238E27FC236}">
                <a16:creationId xmlns:a16="http://schemas.microsoft.com/office/drawing/2014/main" id="{805D60EE-A461-4C3F-BD60-8D341A1A64B4}"/>
              </a:ext>
            </a:extLst>
          </p:cNvPr>
          <p:cNvSpPr txBox="1">
            <a:spLocks/>
          </p:cNvSpPr>
          <p:nvPr/>
        </p:nvSpPr>
        <p:spPr>
          <a:xfrm>
            <a:off x="377575" y="6096307"/>
            <a:ext cx="2662011" cy="72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Условия подготовки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и проведения ГИА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770B0CBC-440C-4AE7-8008-BF1D9C8FF35C}"/>
              </a:ext>
            </a:extLst>
          </p:cNvPr>
          <p:cNvSpPr txBox="1">
            <a:spLocks/>
          </p:cNvSpPr>
          <p:nvPr/>
        </p:nvSpPr>
        <p:spPr>
          <a:xfrm>
            <a:off x="4057802" y="1048044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5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0F63F2E7-0A8E-4AA8-A54B-3EC66DEF78F7}"/>
              </a:ext>
            </a:extLst>
          </p:cNvPr>
          <p:cNvSpPr txBox="1">
            <a:spLocks/>
          </p:cNvSpPr>
          <p:nvPr/>
        </p:nvSpPr>
        <p:spPr>
          <a:xfrm>
            <a:off x="4100522" y="2414413"/>
            <a:ext cx="952500" cy="586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6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45" name="Подзаголовок 2">
            <a:extLst>
              <a:ext uri="{FF2B5EF4-FFF2-40B4-BE49-F238E27FC236}">
                <a16:creationId xmlns:a16="http://schemas.microsoft.com/office/drawing/2014/main" id="{2C0E9881-862E-444D-AE81-D4AAF3799051}"/>
              </a:ext>
            </a:extLst>
          </p:cNvPr>
          <p:cNvSpPr txBox="1">
            <a:spLocks/>
          </p:cNvSpPr>
          <p:nvPr/>
        </p:nvSpPr>
        <p:spPr>
          <a:xfrm>
            <a:off x="4078002" y="1634919"/>
            <a:ext cx="4324350" cy="1112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Комплект оценочной документации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B6168660-D1D2-4BB2-B935-129BA5142FFB}"/>
              </a:ext>
            </a:extLst>
          </p:cNvPr>
          <p:cNvSpPr txBox="1">
            <a:spLocks/>
          </p:cNvSpPr>
          <p:nvPr/>
        </p:nvSpPr>
        <p:spPr>
          <a:xfrm>
            <a:off x="4176499" y="3886201"/>
            <a:ext cx="952500" cy="586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7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47" name="Подзаголовок 2">
            <a:extLst>
              <a:ext uri="{FF2B5EF4-FFF2-40B4-BE49-F238E27FC236}">
                <a16:creationId xmlns:a16="http://schemas.microsoft.com/office/drawing/2014/main" id="{F8B2E57E-4ADA-4D7F-9AC6-8B348F54B771}"/>
              </a:ext>
            </a:extLst>
          </p:cNvPr>
          <p:cNvSpPr txBox="1">
            <a:spLocks/>
          </p:cNvSpPr>
          <p:nvPr/>
        </p:nvSpPr>
        <p:spPr>
          <a:xfrm>
            <a:off x="4144261" y="2909923"/>
            <a:ext cx="4324350" cy="1112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Перевод баллов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ДЭ в оценку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EE940BFC-1729-469B-80BF-7578AE3B9065}"/>
              </a:ext>
            </a:extLst>
          </p:cNvPr>
          <p:cNvSpPr txBox="1">
            <a:spLocks/>
          </p:cNvSpPr>
          <p:nvPr/>
        </p:nvSpPr>
        <p:spPr>
          <a:xfrm>
            <a:off x="4176499" y="5593091"/>
            <a:ext cx="952500" cy="586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8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8249858E-215A-48E7-A6EE-2F9338ACA8B3}"/>
              </a:ext>
            </a:extLst>
          </p:cNvPr>
          <p:cNvSpPr txBox="1">
            <a:spLocks/>
          </p:cNvSpPr>
          <p:nvPr/>
        </p:nvSpPr>
        <p:spPr>
          <a:xfrm>
            <a:off x="7901107" y="1110282"/>
            <a:ext cx="952500" cy="586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9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51" name="Подзаголовок 2">
            <a:extLst>
              <a:ext uri="{FF2B5EF4-FFF2-40B4-BE49-F238E27FC236}">
                <a16:creationId xmlns:a16="http://schemas.microsoft.com/office/drawing/2014/main" id="{9779B4B1-65F0-4F62-8B91-8EF8C3F865CB}"/>
              </a:ext>
            </a:extLst>
          </p:cNvPr>
          <p:cNvSpPr txBox="1">
            <a:spLocks/>
          </p:cNvSpPr>
          <p:nvPr/>
        </p:nvSpPr>
        <p:spPr>
          <a:xfrm>
            <a:off x="4203722" y="6100821"/>
            <a:ext cx="4777950" cy="1157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latin typeface="Montserrat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/>
              <a:t>Условия привлечения</a:t>
            </a:r>
            <a:br>
              <a:rPr lang="ru-RU" dirty="0"/>
            </a:br>
            <a:r>
              <a:rPr lang="ru-RU" dirty="0"/>
              <a:t>добровольцев к ГИА</a:t>
            </a:r>
          </a:p>
        </p:txBody>
      </p:sp>
      <p:sp>
        <p:nvSpPr>
          <p:cNvPr id="54" name="Подзаголовок 2">
            <a:extLst>
              <a:ext uri="{FF2B5EF4-FFF2-40B4-BE49-F238E27FC236}">
                <a16:creationId xmlns:a16="http://schemas.microsoft.com/office/drawing/2014/main" id="{7F23CF1A-F572-4BD1-85EE-28729768A631}"/>
              </a:ext>
            </a:extLst>
          </p:cNvPr>
          <p:cNvSpPr txBox="1">
            <a:spLocks/>
          </p:cNvSpPr>
          <p:nvPr/>
        </p:nvSpPr>
        <p:spPr>
          <a:xfrm>
            <a:off x="7957668" y="1635742"/>
            <a:ext cx="4324350" cy="1238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Порядок пересдачи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и апелляций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EF5C86B8-CC44-41A7-8941-F14220C44A1B}"/>
              </a:ext>
            </a:extLst>
          </p:cNvPr>
          <p:cNvSpPr txBox="1">
            <a:spLocks/>
          </p:cNvSpPr>
          <p:nvPr/>
        </p:nvSpPr>
        <p:spPr>
          <a:xfrm>
            <a:off x="7921280" y="2362229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10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56" name="Подзаголовок 2">
            <a:extLst>
              <a:ext uri="{FF2B5EF4-FFF2-40B4-BE49-F238E27FC236}">
                <a16:creationId xmlns:a16="http://schemas.microsoft.com/office/drawing/2014/main" id="{21DF1298-5903-4545-96BB-B7ACA97525A2}"/>
              </a:ext>
            </a:extLst>
          </p:cNvPr>
          <p:cNvSpPr txBox="1">
            <a:spLocks/>
          </p:cNvSpPr>
          <p:nvPr/>
        </p:nvSpPr>
        <p:spPr>
          <a:xfrm>
            <a:off x="7946367" y="2855230"/>
            <a:ext cx="4324350" cy="1189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Особенности проведения ГИА для выпускников из числа инвалидов и лиц с ОВЗ</a:t>
            </a: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F1460E0A-3A83-4D9C-A1FB-C4F54AC43EA0}"/>
              </a:ext>
            </a:extLst>
          </p:cNvPr>
          <p:cNvSpPr txBox="1">
            <a:spLocks/>
          </p:cNvSpPr>
          <p:nvPr/>
        </p:nvSpPr>
        <p:spPr>
          <a:xfrm>
            <a:off x="8047382" y="3808813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11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58" name="Подзаголовок 2">
            <a:extLst>
              <a:ext uri="{FF2B5EF4-FFF2-40B4-BE49-F238E27FC236}">
                <a16:creationId xmlns:a16="http://schemas.microsoft.com/office/drawing/2014/main" id="{43977328-9CC8-4433-95A6-6FB465E300B8}"/>
              </a:ext>
            </a:extLst>
          </p:cNvPr>
          <p:cNvSpPr txBox="1">
            <a:spLocks/>
          </p:cNvSpPr>
          <p:nvPr/>
        </p:nvSpPr>
        <p:spPr>
          <a:xfrm>
            <a:off x="8047382" y="6052654"/>
            <a:ext cx="4324350" cy="1189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Документы выпускника: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диплом о СПО и ЦПК</a:t>
            </a:r>
          </a:p>
        </p:txBody>
      </p:sp>
      <p:sp>
        <p:nvSpPr>
          <p:cNvPr id="64" name="Подзаголовок 2">
            <a:extLst>
              <a:ext uri="{FF2B5EF4-FFF2-40B4-BE49-F238E27FC236}">
                <a16:creationId xmlns:a16="http://schemas.microsoft.com/office/drawing/2014/main" id="{046E4091-A3BA-4264-9700-429CCBD3223B}"/>
              </a:ext>
            </a:extLst>
          </p:cNvPr>
          <p:cNvSpPr txBox="1">
            <a:spLocks/>
          </p:cNvSpPr>
          <p:nvPr/>
        </p:nvSpPr>
        <p:spPr>
          <a:xfrm>
            <a:off x="4203841" y="4405116"/>
            <a:ext cx="2769134" cy="1112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Учет результатов ПА в форме ДЭ при проведении ГИА</a:t>
            </a:r>
          </a:p>
        </p:txBody>
      </p:sp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BE7D545D-6DFF-4B93-AE88-7A8F9B3BBEDC}"/>
              </a:ext>
            </a:extLst>
          </p:cNvPr>
          <p:cNvSpPr txBox="1">
            <a:spLocks/>
          </p:cNvSpPr>
          <p:nvPr/>
        </p:nvSpPr>
        <p:spPr>
          <a:xfrm>
            <a:off x="8024599" y="5572224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12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CE267EC7-EE8B-4491-AFD5-D975D22239BB}"/>
              </a:ext>
            </a:extLst>
          </p:cNvPr>
          <p:cNvSpPr txBox="1">
            <a:spLocks/>
          </p:cNvSpPr>
          <p:nvPr/>
        </p:nvSpPr>
        <p:spPr>
          <a:xfrm>
            <a:off x="8047382" y="4373871"/>
            <a:ext cx="5586932" cy="1189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Montserrat" pitchFamily="2" charset="-52"/>
              </a:rPr>
              <a:t>Особенности ГИА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в форме ДЭ профильного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уровня, совмещенного с НОК</a:t>
            </a:r>
          </a:p>
        </p:txBody>
      </p:sp>
    </p:spTree>
    <p:extLst>
      <p:ext uri="{BB962C8B-B14F-4D97-AF65-F5344CB8AC3E}">
        <p14:creationId xmlns:p14="http://schemas.microsoft.com/office/powerpoint/2010/main" val="10796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FB0D3A9-3E87-484A-8092-4F72D5B2B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5614597" y="-15876"/>
            <a:ext cx="6577403" cy="687387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A380D4B-5165-44CA-BAF6-CC8F4A177F22}"/>
              </a:ext>
            </a:extLst>
          </p:cNvPr>
          <p:cNvSpPr/>
          <p:nvPr/>
        </p:nvSpPr>
        <p:spPr>
          <a:xfrm>
            <a:off x="1" y="-15876"/>
            <a:ext cx="5695949" cy="6873876"/>
          </a:xfrm>
          <a:prstGeom prst="rect">
            <a:avLst/>
          </a:prstGeom>
          <a:solidFill>
            <a:srgbClr val="ED7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BAEEDE-8CE1-4CAC-A828-F80D3B120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93" t="7408" r="42663" b="5370"/>
          <a:stretch/>
        </p:blipFill>
        <p:spPr>
          <a:xfrm>
            <a:off x="731520" y="3141266"/>
            <a:ext cx="1722120" cy="301569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3BA83A7-A709-9DC7-7496-C4D6D3FC1CB3}"/>
              </a:ext>
            </a:extLst>
          </p:cNvPr>
          <p:cNvSpPr txBox="1">
            <a:spLocks/>
          </p:cNvSpPr>
          <p:nvPr/>
        </p:nvSpPr>
        <p:spPr>
          <a:xfrm>
            <a:off x="6142710" y="603415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01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B312E10-1CC6-D895-8C5D-AE86D4516767}"/>
              </a:ext>
            </a:extLst>
          </p:cNvPr>
          <p:cNvSpPr txBox="1">
            <a:spLocks/>
          </p:cNvSpPr>
          <p:nvPr/>
        </p:nvSpPr>
        <p:spPr>
          <a:xfrm>
            <a:off x="6142710" y="1990946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2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6D7639F-FF1C-7D33-F88E-4416455B964A}"/>
              </a:ext>
            </a:extLst>
          </p:cNvPr>
          <p:cNvSpPr txBox="1">
            <a:spLocks/>
          </p:cNvSpPr>
          <p:nvPr/>
        </p:nvSpPr>
        <p:spPr>
          <a:xfrm>
            <a:off x="6134496" y="4002435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3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2ACD197-57F8-185B-B581-64C610CDF2BF}"/>
              </a:ext>
            </a:extLst>
          </p:cNvPr>
          <p:cNvSpPr txBox="1">
            <a:spLocks/>
          </p:cNvSpPr>
          <p:nvPr/>
        </p:nvSpPr>
        <p:spPr>
          <a:xfrm>
            <a:off x="6142710" y="5422574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4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83B61-95B1-0418-3AAB-93637D51C89E}"/>
              </a:ext>
            </a:extLst>
          </p:cNvPr>
          <p:cNvSpPr txBox="1"/>
          <p:nvPr/>
        </p:nvSpPr>
        <p:spPr>
          <a:xfrm>
            <a:off x="11692594" y="6363146"/>
            <a:ext cx="52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3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CB27F255-0F1B-4F52-9E46-142C7CF82011}"/>
              </a:ext>
            </a:extLst>
          </p:cNvPr>
          <p:cNvSpPr txBox="1">
            <a:spLocks/>
          </p:cNvSpPr>
          <p:nvPr/>
        </p:nvSpPr>
        <p:spPr>
          <a:xfrm>
            <a:off x="74681" y="179658"/>
            <a:ext cx="4997450" cy="1008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  <a:latin typeface="Montserrat Bold" panose="00000800000000000000" pitchFamily="2" charset="-52"/>
              </a:rPr>
              <a:t>Пояснительная записка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4" name="Picture 27">
            <a:extLst>
              <a:ext uri="{FF2B5EF4-FFF2-40B4-BE49-F238E27FC236}">
                <a16:creationId xmlns:a16="http://schemas.microsoft.com/office/drawing/2014/main" id="{9BFEC878-3B52-4862-8EA9-2BC797944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2445341"/>
            <a:ext cx="3046174" cy="4412659"/>
          </a:xfrm>
          <a:prstGeom prst="rect">
            <a:avLst/>
          </a:prstGeom>
        </p:spPr>
      </p:pic>
      <p:sp>
        <p:nvSpPr>
          <p:cNvPr id="47" name="Подзаголовок 2">
            <a:extLst>
              <a:ext uri="{FF2B5EF4-FFF2-40B4-BE49-F238E27FC236}">
                <a16:creationId xmlns:a16="http://schemas.microsoft.com/office/drawing/2014/main" id="{59039235-8829-4ED5-876B-7954CB3135A7}"/>
              </a:ext>
            </a:extLst>
          </p:cNvPr>
          <p:cNvSpPr txBox="1">
            <a:spLocks/>
          </p:cNvSpPr>
          <p:nvPr/>
        </p:nvSpPr>
        <p:spPr>
          <a:xfrm>
            <a:off x="2413317" y="1380428"/>
            <a:ext cx="3282633" cy="1238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Актуальная терминология</a:t>
            </a:r>
            <a:br>
              <a:rPr lang="ru-RU" sz="20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для пояснительной записки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4CDA00A-F750-4740-9B04-74CD21E54D0C}"/>
              </a:ext>
            </a:extLst>
          </p:cNvPr>
          <p:cNvGrpSpPr/>
          <p:nvPr/>
        </p:nvGrpSpPr>
        <p:grpSpPr>
          <a:xfrm>
            <a:off x="1354867" y="1718370"/>
            <a:ext cx="1615774" cy="1443711"/>
            <a:chOff x="1124458" y="1809648"/>
            <a:chExt cx="1615774" cy="1443711"/>
          </a:xfrm>
        </p:grpSpPr>
        <p:sp>
          <p:nvSpPr>
            <p:cNvPr id="52" name="Дуга 51">
              <a:extLst>
                <a:ext uri="{FF2B5EF4-FFF2-40B4-BE49-F238E27FC236}">
                  <a16:creationId xmlns:a16="http://schemas.microsoft.com/office/drawing/2014/main" id="{7C1B6CCB-3C07-4E50-8F18-92C8AF6C70CD}"/>
                </a:ext>
              </a:extLst>
            </p:cNvPr>
            <p:cNvSpPr/>
            <p:nvPr/>
          </p:nvSpPr>
          <p:spPr>
            <a:xfrm rot="16361817">
              <a:off x="1253960" y="1767088"/>
              <a:ext cx="1443711" cy="1528832"/>
            </a:xfrm>
            <a:prstGeom prst="arc">
              <a:avLst>
                <a:gd name="adj1" fmla="val 15931671"/>
                <a:gd name="adj2" fmla="val 398043"/>
              </a:avLst>
            </a:prstGeom>
            <a:ln w="4762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Равнобедренный треугольник 52">
              <a:extLst>
                <a:ext uri="{FF2B5EF4-FFF2-40B4-BE49-F238E27FC236}">
                  <a16:creationId xmlns:a16="http://schemas.microsoft.com/office/drawing/2014/main" id="{6FB6030A-6C2B-4F99-A032-D29443DA4387}"/>
                </a:ext>
              </a:extLst>
            </p:cNvPr>
            <p:cNvSpPr/>
            <p:nvPr/>
          </p:nvSpPr>
          <p:spPr>
            <a:xfrm rot="11079409">
              <a:off x="1124458" y="2498589"/>
              <a:ext cx="153690" cy="16278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004FC720-70AC-4ABC-9935-4D33362A36B5}"/>
              </a:ext>
            </a:extLst>
          </p:cNvPr>
          <p:cNvSpPr/>
          <p:nvPr/>
        </p:nvSpPr>
        <p:spPr>
          <a:xfrm>
            <a:off x="3185159" y="3236251"/>
            <a:ext cx="1982678" cy="1999628"/>
          </a:xfrm>
          <a:prstGeom prst="roundRect">
            <a:avLst>
              <a:gd name="adj" fmla="val 9656"/>
            </a:avLst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C5878B1-3461-4B6C-BA31-530B1059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12" y="3397366"/>
            <a:ext cx="1675295" cy="167529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226CE62-716D-41E9-ABF2-85FEA5CCE834}"/>
              </a:ext>
            </a:extLst>
          </p:cNvPr>
          <p:cNvSpPr txBox="1"/>
          <p:nvPr/>
        </p:nvSpPr>
        <p:spPr>
          <a:xfrm>
            <a:off x="6142710" y="1139563"/>
            <a:ext cx="6191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Общие принципы организации </a:t>
            </a:r>
            <a:br>
              <a:rPr lang="ru-RU" sz="2000" dirty="0">
                <a:latin typeface="Montserrat" pitchFamily="2" charset="-52"/>
              </a:rPr>
            </a:br>
            <a:r>
              <a:rPr lang="ru-RU" sz="2000" dirty="0">
                <a:latin typeface="Montserrat" pitchFamily="2" charset="-52"/>
              </a:rPr>
              <a:t>и проведения ГИА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BED5BE-063E-4181-A1B5-D8A60D251BA7}"/>
              </a:ext>
            </a:extLst>
          </p:cNvPr>
          <p:cNvSpPr txBox="1"/>
          <p:nvPr/>
        </p:nvSpPr>
        <p:spPr>
          <a:xfrm>
            <a:off x="6142710" y="5956905"/>
            <a:ext cx="10039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Список терминов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BF8757-B981-4C4D-B48D-CC1089FFD517}"/>
              </a:ext>
            </a:extLst>
          </p:cNvPr>
          <p:cNvSpPr txBox="1"/>
          <p:nvPr/>
        </p:nvSpPr>
        <p:spPr>
          <a:xfrm>
            <a:off x="6142710" y="2552082"/>
            <a:ext cx="51195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Нормативные правовые акты </a:t>
            </a:r>
            <a:br>
              <a:rPr lang="ru-RU" sz="2000" dirty="0">
                <a:latin typeface="Montserrat" pitchFamily="2" charset="-52"/>
              </a:rPr>
            </a:br>
            <a:r>
              <a:rPr lang="ru-RU" sz="2000" dirty="0">
                <a:latin typeface="Montserrat" pitchFamily="2" charset="-52"/>
              </a:rPr>
              <a:t>и иные документы, на основе которых разработана программа ГИА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61F13E-FE1C-4176-9DCF-585029ECB92B}"/>
              </a:ext>
            </a:extLst>
          </p:cNvPr>
          <p:cNvSpPr txBox="1"/>
          <p:nvPr/>
        </p:nvSpPr>
        <p:spPr>
          <a:xfrm>
            <a:off x="6142710" y="4540903"/>
            <a:ext cx="5119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Форма ГИА в соответствии </a:t>
            </a:r>
            <a:br>
              <a:rPr lang="ru-RU" sz="2000" dirty="0">
                <a:latin typeface="Montserrat" pitchFamily="2" charset="-52"/>
              </a:rPr>
            </a:br>
            <a:r>
              <a:rPr lang="ru-RU" sz="2000" dirty="0">
                <a:latin typeface="Montserrat" pitchFamily="2" charset="-52"/>
              </a:rPr>
              <a:t>с конкретным ФГОС СПО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6A7AE9BA-09C7-4C6D-A093-54CA397D5BD9}"/>
              </a:ext>
            </a:extLst>
          </p:cNvPr>
          <p:cNvSpPr/>
          <p:nvPr/>
        </p:nvSpPr>
        <p:spPr>
          <a:xfrm>
            <a:off x="11043535" y="0"/>
            <a:ext cx="1148464" cy="1085436"/>
          </a:xfrm>
          <a:prstGeom prst="rect">
            <a:avLst/>
          </a:prstGeom>
          <a:solidFill>
            <a:srgbClr val="ED7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3BC8561-7986-4328-97C8-D9EEB40A2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1517" y="215153"/>
            <a:ext cx="952500" cy="6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35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D34FBB-4D77-4691-A3A5-B5A6B6573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A380D4B-5165-44CA-BAF6-CC8F4A177F22}"/>
              </a:ext>
            </a:extLst>
          </p:cNvPr>
          <p:cNvSpPr/>
          <p:nvPr/>
        </p:nvSpPr>
        <p:spPr>
          <a:xfrm>
            <a:off x="0" y="-15876"/>
            <a:ext cx="5435600" cy="6873876"/>
          </a:xfrm>
          <a:prstGeom prst="rect">
            <a:avLst/>
          </a:prstGeom>
          <a:solidFill>
            <a:srgbClr val="ED7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6" name="Picture 10" descr="https://de.firpo.ru/my_img/Foto_4_2_.jpg">
            <a:extLst>
              <a:ext uri="{FF2B5EF4-FFF2-40B4-BE49-F238E27FC236}">
                <a16:creationId xmlns:a16="http://schemas.microsoft.com/office/drawing/2014/main" id="{16201D06-58B2-4A53-AB21-0C0719F87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t="10953" r="1303" b="2579"/>
          <a:stretch/>
        </p:blipFill>
        <p:spPr bwMode="auto">
          <a:xfrm>
            <a:off x="3518048" y="3043742"/>
            <a:ext cx="1691906" cy="111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92CC765E-BDEF-45A4-B96A-CE27CF51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99" y="1731854"/>
            <a:ext cx="1687029" cy="11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283B61-95B1-0418-3AAB-93637D51C89E}"/>
              </a:ext>
            </a:extLst>
          </p:cNvPr>
          <p:cNvSpPr txBox="1"/>
          <p:nvPr/>
        </p:nvSpPr>
        <p:spPr>
          <a:xfrm>
            <a:off x="11692594" y="6363146"/>
            <a:ext cx="52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4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CB27F255-0F1B-4F52-9E46-142C7CF82011}"/>
              </a:ext>
            </a:extLst>
          </p:cNvPr>
          <p:cNvSpPr txBox="1">
            <a:spLocks/>
          </p:cNvSpPr>
          <p:nvPr/>
        </p:nvSpPr>
        <p:spPr>
          <a:xfrm>
            <a:off x="213500" y="134767"/>
            <a:ext cx="4997450" cy="1238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  <a:latin typeface="Montserrat Bold" panose="00000800000000000000" pitchFamily="2" charset="-52"/>
              </a:rPr>
              <a:t>Паспорт</a:t>
            </a:r>
            <a:br>
              <a:rPr lang="ru-RU" sz="3600" dirty="0">
                <a:solidFill>
                  <a:schemeClr val="bg1"/>
                </a:solidFill>
                <a:latin typeface="Montserrat Bold" panose="000008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Montserrat Bold" panose="00000800000000000000" pitchFamily="2" charset="-52"/>
              </a:rPr>
              <a:t>программы ГИА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4" name="Picture 4" descr="https://de.firpo.ru/my_img/Foto_1.png">
            <a:extLst>
              <a:ext uri="{FF2B5EF4-FFF2-40B4-BE49-F238E27FC236}">
                <a16:creationId xmlns:a16="http://schemas.microsoft.com/office/drawing/2014/main" id="{6553D2F5-8DB4-4CD6-B92F-D5FE9B504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0" t="9260" b="1321"/>
          <a:stretch/>
        </p:blipFill>
        <p:spPr bwMode="auto">
          <a:xfrm>
            <a:off x="3524824" y="5677559"/>
            <a:ext cx="1681279" cy="11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https://de.firpo.ru/my_img/Foto_5_2.jpg">
            <a:extLst>
              <a:ext uri="{FF2B5EF4-FFF2-40B4-BE49-F238E27FC236}">
                <a16:creationId xmlns:a16="http://schemas.microsoft.com/office/drawing/2014/main" id="{098E3C8F-309F-4F26-969B-9A2082332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2" b="28943"/>
          <a:stretch/>
        </p:blipFill>
        <p:spPr bwMode="auto">
          <a:xfrm>
            <a:off x="3523367" y="4345201"/>
            <a:ext cx="1682560" cy="11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CE728B-7EEF-4488-B2DE-B1B1060EE5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/>
          <a:stretch/>
        </p:blipFill>
        <p:spPr>
          <a:xfrm>
            <a:off x="299179" y="1518170"/>
            <a:ext cx="3479800" cy="5115578"/>
          </a:xfrm>
          <a:prstGeom prst="rect">
            <a:avLst/>
          </a:prstGeom>
          <a:effectLst>
            <a:outerShdw blurRad="228600" dist="279400" dir="20820000" sx="94000" sy="9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C3E0DD1C-B83E-4937-9CA5-73D5E1C1D0C4}"/>
              </a:ext>
            </a:extLst>
          </p:cNvPr>
          <p:cNvSpPr txBox="1">
            <a:spLocks/>
          </p:cNvSpPr>
          <p:nvPr/>
        </p:nvSpPr>
        <p:spPr>
          <a:xfrm>
            <a:off x="5649100" y="662119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01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E33922DB-37EA-48E7-AC93-BB6E7D2D7978}"/>
              </a:ext>
            </a:extLst>
          </p:cNvPr>
          <p:cNvSpPr txBox="1">
            <a:spLocks/>
          </p:cNvSpPr>
          <p:nvPr/>
        </p:nvSpPr>
        <p:spPr>
          <a:xfrm>
            <a:off x="5617614" y="2553327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2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122BFE2-0360-4B34-94DF-35502E072583}"/>
              </a:ext>
            </a:extLst>
          </p:cNvPr>
          <p:cNvSpPr txBox="1"/>
          <p:nvPr/>
        </p:nvSpPr>
        <p:spPr>
          <a:xfrm>
            <a:off x="5649100" y="1214662"/>
            <a:ext cx="232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Montserrat" pitchFamily="2" charset="-52"/>
              </a:rPr>
              <a:t>Специальность (профессия)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609AF88-71BD-400B-A1A9-4AC58DE995C0}"/>
              </a:ext>
            </a:extLst>
          </p:cNvPr>
          <p:cNvSpPr txBox="1"/>
          <p:nvPr/>
        </p:nvSpPr>
        <p:spPr>
          <a:xfrm>
            <a:off x="5617614" y="3119028"/>
            <a:ext cx="3372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Код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и наименование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ФГОС СПО</a:t>
            </a:r>
          </a:p>
        </p:txBody>
      </p:sp>
      <p:sp>
        <p:nvSpPr>
          <p:cNvPr id="72" name="Заголовок 1">
            <a:extLst>
              <a:ext uri="{FF2B5EF4-FFF2-40B4-BE49-F238E27FC236}">
                <a16:creationId xmlns:a16="http://schemas.microsoft.com/office/drawing/2014/main" id="{B028C09F-DB88-4736-AAB8-EC3ECFC962FE}"/>
              </a:ext>
            </a:extLst>
          </p:cNvPr>
          <p:cNvSpPr txBox="1">
            <a:spLocks/>
          </p:cNvSpPr>
          <p:nvPr/>
        </p:nvSpPr>
        <p:spPr>
          <a:xfrm>
            <a:off x="5649100" y="4533297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3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2F2EEF6-C30B-4634-A8FC-F837FD844579}"/>
              </a:ext>
            </a:extLst>
          </p:cNvPr>
          <p:cNvSpPr txBox="1"/>
          <p:nvPr/>
        </p:nvSpPr>
        <p:spPr>
          <a:xfrm>
            <a:off x="5641855" y="5104544"/>
            <a:ext cx="2485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Наименование квалификации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и направленности (при наличии)</a:t>
            </a:r>
          </a:p>
        </p:txBody>
      </p:sp>
      <p:sp>
        <p:nvSpPr>
          <p:cNvPr id="76" name="Заголовок 1">
            <a:extLst>
              <a:ext uri="{FF2B5EF4-FFF2-40B4-BE49-F238E27FC236}">
                <a16:creationId xmlns:a16="http://schemas.microsoft.com/office/drawing/2014/main" id="{97624C28-D8BC-4759-B641-C12820A2C655}"/>
              </a:ext>
            </a:extLst>
          </p:cNvPr>
          <p:cNvSpPr txBox="1">
            <a:spLocks/>
          </p:cNvSpPr>
          <p:nvPr/>
        </p:nvSpPr>
        <p:spPr>
          <a:xfrm>
            <a:off x="8429793" y="662683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4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7E489E43-F33D-4DBE-822E-C8941803F4C8}"/>
              </a:ext>
            </a:extLst>
          </p:cNvPr>
          <p:cNvSpPr txBox="1">
            <a:spLocks/>
          </p:cNvSpPr>
          <p:nvPr/>
        </p:nvSpPr>
        <p:spPr>
          <a:xfrm>
            <a:off x="8398307" y="2553891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5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7A6EC2-5B7C-4B5E-881F-ABD163DF062D}"/>
              </a:ext>
            </a:extLst>
          </p:cNvPr>
          <p:cNvSpPr txBox="1"/>
          <p:nvPr/>
        </p:nvSpPr>
        <p:spPr>
          <a:xfrm>
            <a:off x="8416442" y="3126246"/>
            <a:ext cx="3927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Исходные требования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к подготовке и проведению ГИА в форме ДЭ</a:t>
            </a: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48EB7C2E-6FAD-4C21-9BAB-1B5A437F8414}"/>
              </a:ext>
            </a:extLst>
          </p:cNvPr>
          <p:cNvSpPr txBox="1">
            <a:spLocks/>
          </p:cNvSpPr>
          <p:nvPr/>
        </p:nvSpPr>
        <p:spPr>
          <a:xfrm>
            <a:off x="8416442" y="4533297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chemeClr val="accent2"/>
                </a:solidFill>
                <a:latin typeface="Montserrat Bold" panose="00000800000000000000" pitchFamily="2" charset="-52"/>
              </a:rPr>
              <a:t>6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F571DF2-03BE-4D4E-A1AF-55C252DEA813}"/>
              </a:ext>
            </a:extLst>
          </p:cNvPr>
          <p:cNvSpPr txBox="1"/>
          <p:nvPr/>
        </p:nvSpPr>
        <p:spPr>
          <a:xfrm>
            <a:off x="8422548" y="5105108"/>
            <a:ext cx="3798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Итоговые образовательные результаты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по образовательным программам СПО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88D3FCD-52BF-46A2-97A1-F8B4E274C448}"/>
              </a:ext>
            </a:extLst>
          </p:cNvPr>
          <p:cNvSpPr txBox="1"/>
          <p:nvPr/>
        </p:nvSpPr>
        <p:spPr>
          <a:xfrm>
            <a:off x="8429793" y="1229694"/>
            <a:ext cx="31176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Срок получения СПО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по образовательным программам СПО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BD9D1FA-4587-4D64-AC1D-E05E51860EAD}"/>
              </a:ext>
            </a:extLst>
          </p:cNvPr>
          <p:cNvSpPr/>
          <p:nvPr/>
        </p:nvSpPr>
        <p:spPr>
          <a:xfrm>
            <a:off x="11043535" y="0"/>
            <a:ext cx="1148464" cy="1085436"/>
          </a:xfrm>
          <a:prstGeom prst="rect">
            <a:avLst/>
          </a:prstGeom>
          <a:solidFill>
            <a:srgbClr val="ED7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2CD1B373-EE0D-4CF6-BC60-54B4B3263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1517" y="228600"/>
            <a:ext cx="952500" cy="6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5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E077FE8-E089-415D-8B2A-0807E7F06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4159BD9-DBC7-42C7-9762-E755B446F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9" b="3913"/>
          <a:stretch/>
        </p:blipFill>
        <p:spPr bwMode="auto">
          <a:xfrm>
            <a:off x="7602337" y="0"/>
            <a:ext cx="4589663" cy="34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E684244-D75D-4DC2-A92C-DC02374C6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9" b="-1"/>
          <a:stretch/>
        </p:blipFill>
        <p:spPr bwMode="auto">
          <a:xfrm>
            <a:off x="7602337" y="2528976"/>
            <a:ext cx="4589663" cy="270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C8AEB0-9914-A30C-EA03-2043DE3BF324}"/>
              </a:ext>
            </a:extLst>
          </p:cNvPr>
          <p:cNvSpPr/>
          <p:nvPr/>
        </p:nvSpPr>
        <p:spPr>
          <a:xfrm>
            <a:off x="5363645" y="4605338"/>
            <a:ext cx="2260600" cy="2252662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A94853-EA33-D6CD-06EC-C31D0AABE199}"/>
              </a:ext>
            </a:extLst>
          </p:cNvPr>
          <p:cNvSpPr/>
          <p:nvPr/>
        </p:nvSpPr>
        <p:spPr>
          <a:xfrm>
            <a:off x="4250571" y="5749474"/>
            <a:ext cx="1113074" cy="1108526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8EA8B8-A1A6-D586-DA0F-A693FFB440B8}"/>
              </a:ext>
            </a:extLst>
          </p:cNvPr>
          <p:cNvSpPr/>
          <p:nvPr/>
        </p:nvSpPr>
        <p:spPr>
          <a:xfrm>
            <a:off x="4250571" y="4606473"/>
            <a:ext cx="1113074" cy="1142999"/>
          </a:xfrm>
          <a:prstGeom prst="rect">
            <a:avLst/>
          </a:prstGeom>
          <a:solidFill>
            <a:srgbClr val="1800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9394EA6-BA2E-0A6B-D5F2-9C2F9A71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93" y="276281"/>
            <a:ext cx="10515600" cy="129074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Форма и сроки ГИА </a:t>
            </a:r>
            <a:b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</a:br>
            <a:endParaRPr lang="ru-RU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FC8985-BA5A-A84A-CA70-CA077FDFF8AC}"/>
              </a:ext>
            </a:extLst>
          </p:cNvPr>
          <p:cNvSpPr txBox="1"/>
          <p:nvPr/>
        </p:nvSpPr>
        <p:spPr>
          <a:xfrm>
            <a:off x="11473650" y="6424832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bg1"/>
                </a:solidFill>
                <a:latin typeface="Montserrat" pitchFamily="2" charset="-52"/>
              </a:rPr>
              <a:t>9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B5E0B1-3486-4149-A7FC-BA960043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8805" y="5079273"/>
            <a:ext cx="1905763" cy="12635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A77097-22E7-43A2-BFFA-576C3CD0F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11241"/>
          <a:stretch/>
        </p:blipFill>
        <p:spPr bwMode="auto">
          <a:xfrm>
            <a:off x="7602339" y="4610100"/>
            <a:ext cx="4589661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F86C473-3B56-4986-A835-0A2BEBC25B5E}"/>
              </a:ext>
            </a:extLst>
          </p:cNvPr>
          <p:cNvSpPr txBox="1">
            <a:spLocks/>
          </p:cNvSpPr>
          <p:nvPr/>
        </p:nvSpPr>
        <p:spPr>
          <a:xfrm>
            <a:off x="309996" y="1233162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01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ABBA51-2151-4494-9E4B-3380231DAABD}"/>
              </a:ext>
            </a:extLst>
          </p:cNvPr>
          <p:cNvSpPr txBox="1"/>
          <p:nvPr/>
        </p:nvSpPr>
        <p:spPr>
          <a:xfrm>
            <a:off x="311126" y="1789556"/>
            <a:ext cx="2489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Определение демонстрационного экзамена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3AD84FDC-ECF1-4A77-A16A-9F0EF0E9452B}"/>
              </a:ext>
            </a:extLst>
          </p:cNvPr>
          <p:cNvSpPr txBox="1">
            <a:spLocks/>
          </p:cNvSpPr>
          <p:nvPr/>
        </p:nvSpPr>
        <p:spPr>
          <a:xfrm>
            <a:off x="309996" y="2773217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4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24A19-2CCB-4F53-BC54-6E3E3F8F2B4F}"/>
              </a:ext>
            </a:extLst>
          </p:cNvPr>
          <p:cNvSpPr txBox="1"/>
          <p:nvPr/>
        </p:nvSpPr>
        <p:spPr>
          <a:xfrm>
            <a:off x="3198125" y="1789557"/>
            <a:ext cx="2489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Уровни</a:t>
            </a:r>
            <a:br>
              <a:rPr lang="ru-RU" sz="1600" dirty="0">
                <a:latin typeface="Montserrat" pitchFamily="2" charset="-52"/>
              </a:rPr>
            </a:br>
            <a:r>
              <a:rPr lang="ru-RU" sz="1600" dirty="0">
                <a:latin typeface="Montserrat" pitchFamily="2" charset="-52"/>
              </a:rPr>
              <a:t>демонстрационного экзамена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2FA74384-A298-46C3-B491-1EFA773FA830}"/>
              </a:ext>
            </a:extLst>
          </p:cNvPr>
          <p:cNvSpPr txBox="1">
            <a:spLocks/>
          </p:cNvSpPr>
          <p:nvPr/>
        </p:nvSpPr>
        <p:spPr>
          <a:xfrm>
            <a:off x="3202998" y="1236892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2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5FA78-7F5D-48B4-83E7-BA9C568E443E}"/>
              </a:ext>
            </a:extLst>
          </p:cNvPr>
          <p:cNvSpPr txBox="1"/>
          <p:nvPr/>
        </p:nvSpPr>
        <p:spPr>
          <a:xfrm>
            <a:off x="311126" y="3321473"/>
            <a:ext cx="248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Проведение ДЭ</a:t>
            </a:r>
            <a:br>
              <a:rPr lang="ru-RU" sz="1600" dirty="0">
                <a:latin typeface="Montserrat" pitchFamily="2" charset="-52"/>
              </a:rPr>
            </a:br>
            <a:r>
              <a:rPr lang="ru-RU" sz="1600" dirty="0">
                <a:latin typeface="Montserrat" pitchFamily="2" charset="-52"/>
              </a:rPr>
              <a:t>базового уровня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A515B8-8A9C-47CA-99C1-9254EFA72451}"/>
              </a:ext>
            </a:extLst>
          </p:cNvPr>
          <p:cNvSpPr txBox="1">
            <a:spLocks/>
          </p:cNvSpPr>
          <p:nvPr/>
        </p:nvSpPr>
        <p:spPr>
          <a:xfrm>
            <a:off x="3198125" y="2773216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5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CA2AB6-FE7B-4667-A543-6A8A19F88906}"/>
              </a:ext>
            </a:extLst>
          </p:cNvPr>
          <p:cNvSpPr txBox="1"/>
          <p:nvPr/>
        </p:nvSpPr>
        <p:spPr>
          <a:xfrm>
            <a:off x="3198125" y="3313496"/>
            <a:ext cx="248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Проведение ДЭ</a:t>
            </a:r>
            <a:br>
              <a:rPr lang="ru-RU" sz="1600" dirty="0">
                <a:latin typeface="Montserrat" pitchFamily="2" charset="-52"/>
              </a:rPr>
            </a:br>
            <a:r>
              <a:rPr lang="ru-RU" sz="1600" dirty="0">
                <a:latin typeface="Montserrat" pitchFamily="2" charset="-52"/>
              </a:rPr>
              <a:t>профильного уровня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D85E39DA-95FB-46CA-BBEC-927C046FEAC9}"/>
              </a:ext>
            </a:extLst>
          </p:cNvPr>
          <p:cNvSpPr txBox="1">
            <a:spLocks/>
          </p:cNvSpPr>
          <p:nvPr/>
        </p:nvSpPr>
        <p:spPr>
          <a:xfrm>
            <a:off x="6096000" y="1251062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3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9DA7E8-4981-40FA-8F01-EEA93DB92F40}"/>
              </a:ext>
            </a:extLst>
          </p:cNvPr>
          <p:cNvSpPr txBox="1"/>
          <p:nvPr/>
        </p:nvSpPr>
        <p:spPr>
          <a:xfrm>
            <a:off x="6096000" y="1814036"/>
            <a:ext cx="248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Сроки </a:t>
            </a:r>
            <a:br>
              <a:rPr lang="ru-RU" sz="1600" dirty="0">
                <a:latin typeface="Montserrat" pitchFamily="2" charset="-52"/>
              </a:rPr>
            </a:br>
            <a:r>
              <a:rPr lang="ru-RU" sz="1600" dirty="0">
                <a:latin typeface="Montserrat" pitchFamily="2" charset="-52"/>
              </a:rPr>
              <a:t>ГИА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65D68E-2D13-4DA4-8E74-A149914DD47F}"/>
              </a:ext>
            </a:extLst>
          </p:cNvPr>
          <p:cNvSpPr txBox="1"/>
          <p:nvPr/>
        </p:nvSpPr>
        <p:spPr>
          <a:xfrm>
            <a:off x="11692594" y="6363146"/>
            <a:ext cx="52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latin typeface="Montserrat" pitchFamily="2" charset="-52"/>
              </a:rPr>
              <a:t>5</a:t>
            </a:r>
            <a:endParaRPr lang="ru-RU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3C1E9A-2B9D-438F-8C02-0059F32E5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21241"/>
          <a:stretch/>
        </p:blipFill>
        <p:spPr bwMode="auto">
          <a:xfrm>
            <a:off x="0" y="4606474"/>
            <a:ext cx="4250571" cy="225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80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E077FE8-E089-415D-8B2A-0807E7F06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9394EA6-BA2E-0A6B-D5F2-9C2F9A71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64" y="16122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Форма и сроки ГИА. </a:t>
            </a:r>
            <a:b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</a:b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Особенности ДЭ ПУ</a:t>
            </a:r>
            <a:endParaRPr lang="ru-RU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65D68E-2D13-4DA4-8E74-A149914DD47F}"/>
              </a:ext>
            </a:extLst>
          </p:cNvPr>
          <p:cNvSpPr txBox="1"/>
          <p:nvPr/>
        </p:nvSpPr>
        <p:spPr>
          <a:xfrm>
            <a:off x="11667362" y="6464646"/>
            <a:ext cx="52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latin typeface="Montserrat" pitchFamily="2" charset="-52"/>
              </a:rPr>
              <a:t>6</a:t>
            </a:r>
            <a:endParaRPr lang="ru-RU" b="1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E10FA964-D1E9-4C2B-9857-4D7A25638CDA}"/>
              </a:ext>
            </a:extLst>
          </p:cNvPr>
          <p:cNvSpPr txBox="1">
            <a:spLocks/>
          </p:cNvSpPr>
          <p:nvPr/>
        </p:nvSpPr>
        <p:spPr>
          <a:xfrm>
            <a:off x="497839" y="1348188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01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1C8B06CF-EFC6-4EF2-98F9-F410C756968E}"/>
              </a:ext>
            </a:extLst>
          </p:cNvPr>
          <p:cNvSpPr txBox="1">
            <a:spLocks/>
          </p:cNvSpPr>
          <p:nvPr/>
        </p:nvSpPr>
        <p:spPr>
          <a:xfrm>
            <a:off x="494044" y="3257225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2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94981A-43AC-411C-921A-BDDA3C0C1248}"/>
              </a:ext>
            </a:extLst>
          </p:cNvPr>
          <p:cNvSpPr txBox="1"/>
          <p:nvPr/>
        </p:nvSpPr>
        <p:spPr>
          <a:xfrm>
            <a:off x="494043" y="1881924"/>
            <a:ext cx="3767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Условие проведения ДЭ ПУ –  решение образовательной организации на основании заявлений выпускников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5E072E-BFCD-4B8A-9193-1A2248038FE2}"/>
              </a:ext>
            </a:extLst>
          </p:cNvPr>
          <p:cNvSpPr txBox="1"/>
          <p:nvPr/>
        </p:nvSpPr>
        <p:spPr>
          <a:xfrm>
            <a:off x="494043" y="3822926"/>
            <a:ext cx="43307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Основа ДЭ ПУ – требования ФГОС СПО и квалификационные требования организаций-работодателей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A933F0-9CC4-4515-ABDC-453057000481}"/>
              </a:ext>
            </a:extLst>
          </p:cNvPr>
          <p:cNvSpPr txBox="1"/>
          <p:nvPr/>
        </p:nvSpPr>
        <p:spPr>
          <a:xfrm>
            <a:off x="4803655" y="11937035"/>
            <a:ext cx="2485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Наименование квалификации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и направленности (при наличии)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1AA960-4EC0-44CD-9F75-252779366A5B}"/>
              </a:ext>
            </a:extLst>
          </p:cNvPr>
          <p:cNvSpPr txBox="1"/>
          <p:nvPr/>
        </p:nvSpPr>
        <p:spPr>
          <a:xfrm>
            <a:off x="7584348" y="11937599"/>
            <a:ext cx="3798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Итоговые образовательные результаты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по образовательным программам СПО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7CD51619-2ECD-4FF4-969D-437070046C3D}"/>
              </a:ext>
            </a:extLst>
          </p:cNvPr>
          <p:cNvSpPr txBox="1">
            <a:spLocks/>
          </p:cNvSpPr>
          <p:nvPr/>
        </p:nvSpPr>
        <p:spPr>
          <a:xfrm>
            <a:off x="497839" y="5009677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3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C52C4A-2F2A-4D95-AB8F-50275D387FB5}"/>
              </a:ext>
            </a:extLst>
          </p:cNvPr>
          <p:cNvSpPr txBox="1"/>
          <p:nvPr/>
        </p:nvSpPr>
        <p:spPr>
          <a:xfrm>
            <a:off x="497838" y="5575378"/>
            <a:ext cx="5350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Особое место для сдачи ДЭ ПУ –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ЦПДЭ на базе образовательной организации или на площадке организации-работодателя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BE54D90B-6D5D-41DC-9D7E-34043405D2D2}"/>
              </a:ext>
            </a:extLst>
          </p:cNvPr>
          <p:cNvSpPr txBox="1">
            <a:spLocks/>
          </p:cNvSpPr>
          <p:nvPr/>
        </p:nvSpPr>
        <p:spPr>
          <a:xfrm>
            <a:off x="6396212" y="1341685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4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9655E0-661D-46E4-91FB-0350A01C588C}"/>
              </a:ext>
            </a:extLst>
          </p:cNvPr>
          <p:cNvSpPr txBox="1"/>
          <p:nvPr/>
        </p:nvSpPr>
        <p:spPr>
          <a:xfrm>
            <a:off x="6457380" y="3810017"/>
            <a:ext cx="5472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Определение уровня освоения и степени сформированности профессиональных умений и навыков выпускника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89F85BE-F19A-4CA0-BF4E-051DC17808F3}"/>
              </a:ext>
            </a:extLst>
          </p:cNvPr>
          <p:cNvSpPr/>
          <p:nvPr/>
        </p:nvSpPr>
        <p:spPr>
          <a:xfrm>
            <a:off x="11128077" y="-583"/>
            <a:ext cx="1063923" cy="979994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6DE9838-B7AD-4618-A471-A6D7CEDABF0D}"/>
              </a:ext>
            </a:extLst>
          </p:cNvPr>
          <p:cNvSpPr/>
          <p:nvPr/>
        </p:nvSpPr>
        <p:spPr>
          <a:xfrm>
            <a:off x="9992750" y="-583"/>
            <a:ext cx="1063923" cy="979994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DEBCBA9-CB67-437D-A3C0-6E9717BDEADB}"/>
              </a:ext>
            </a:extLst>
          </p:cNvPr>
          <p:cNvSpPr/>
          <p:nvPr/>
        </p:nvSpPr>
        <p:spPr>
          <a:xfrm>
            <a:off x="8833161" y="-583"/>
            <a:ext cx="1063923" cy="979994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1CE3D34-87F6-4F09-B130-EC7FC04C9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6705" y="167602"/>
            <a:ext cx="952500" cy="631544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8EEC426-9CD9-4EE2-8030-A50EAB9BD6EA}"/>
              </a:ext>
            </a:extLst>
          </p:cNvPr>
          <p:cNvSpPr/>
          <p:nvPr/>
        </p:nvSpPr>
        <p:spPr>
          <a:xfrm>
            <a:off x="7667631" y="-9643"/>
            <a:ext cx="1063923" cy="986034"/>
          </a:xfrm>
          <a:prstGeom prst="rect">
            <a:avLst/>
          </a:prstGeom>
          <a:solidFill>
            <a:srgbClr val="ED7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6C510B75-61A8-4C6C-923B-2A463BF1F0B3}"/>
              </a:ext>
            </a:extLst>
          </p:cNvPr>
          <p:cNvSpPr txBox="1">
            <a:spLocks/>
          </p:cNvSpPr>
          <p:nvPr/>
        </p:nvSpPr>
        <p:spPr>
          <a:xfrm>
            <a:off x="6451548" y="3264252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5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4C8D4CB-1849-47BC-8CEE-CCAC6397B296}"/>
              </a:ext>
            </a:extLst>
          </p:cNvPr>
          <p:cNvSpPr txBox="1"/>
          <p:nvPr/>
        </p:nvSpPr>
        <p:spPr>
          <a:xfrm>
            <a:off x="6457380" y="1881924"/>
            <a:ext cx="5681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Независимая экспертная оценка выполненных выпускником практических заданий в реальных или смоделированных производственных условиях</a:t>
            </a: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6E7DD501-0BC9-4FDA-B389-CDCE723627BA}"/>
              </a:ext>
            </a:extLst>
          </p:cNvPr>
          <p:cNvSpPr txBox="1">
            <a:spLocks/>
          </p:cNvSpPr>
          <p:nvPr/>
        </p:nvSpPr>
        <p:spPr>
          <a:xfrm>
            <a:off x="6457380" y="5004992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3600" dirty="0">
                <a:solidFill>
                  <a:srgbClr val="41B28E"/>
                </a:solidFill>
                <a:latin typeface="Montserrat Bold" panose="00000800000000000000" pitchFamily="2" charset="-52"/>
              </a:rPr>
              <a:t>6</a:t>
            </a:r>
            <a:endParaRPr lang="ru-RU" sz="3600" dirty="0">
              <a:solidFill>
                <a:srgbClr val="41B28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508EA03-92D6-4D93-9342-E071BF1AA9BC}"/>
              </a:ext>
            </a:extLst>
          </p:cNvPr>
          <p:cNvSpPr txBox="1"/>
          <p:nvPr/>
        </p:nvSpPr>
        <p:spPr>
          <a:xfrm>
            <a:off x="6451547" y="5575378"/>
            <a:ext cx="4676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 pitchFamily="2" charset="-52"/>
              </a:rPr>
              <a:t>Особенность ДЭ ПУ – включение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в экзаменационную комиссию </a:t>
            </a:r>
            <a:br>
              <a:rPr lang="ru-RU" sz="1800" dirty="0">
                <a:latin typeface="Montserrat" pitchFamily="2" charset="-52"/>
              </a:rPr>
            </a:br>
            <a:r>
              <a:rPr lang="ru-RU" sz="1800" dirty="0">
                <a:latin typeface="Montserrat" pitchFamily="2" charset="-52"/>
              </a:rPr>
              <a:t>представителя организации-работодателя</a:t>
            </a:r>
          </a:p>
        </p:txBody>
      </p:sp>
    </p:spTree>
    <p:extLst>
      <p:ext uri="{BB962C8B-B14F-4D97-AF65-F5344CB8AC3E}">
        <p14:creationId xmlns:p14="http://schemas.microsoft.com/office/powerpoint/2010/main" val="3788277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D6DA69-B70F-4D31-A194-203445632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F9A908-1130-2398-39F4-D107BBE08DE6}"/>
              </a:ext>
            </a:extLst>
          </p:cNvPr>
          <p:cNvSpPr txBox="1"/>
          <p:nvPr/>
        </p:nvSpPr>
        <p:spPr>
          <a:xfrm>
            <a:off x="835910" y="1444024"/>
            <a:ext cx="23129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250" algn="r">
              <a:buClr>
                <a:srgbClr val="003AFD"/>
              </a:buClr>
            </a:pPr>
            <a:endParaRPr lang="ru-RU" b="1" dirty="0">
              <a:solidFill>
                <a:schemeClr val="tx1"/>
              </a:solidFill>
              <a:latin typeface="Montserrat" pitchFamily="2" charset="-52"/>
            </a:endParaRPr>
          </a:p>
          <a:p>
            <a:pPr>
              <a:buClr>
                <a:srgbClr val="003AFD"/>
              </a:buClr>
            </a:pPr>
            <a:r>
              <a:rPr lang="ru-RU" b="1" dirty="0">
                <a:latin typeface="Montserrat" pitchFamily="2" charset="-52"/>
              </a:rPr>
              <a:t>КАДРОВОЕ</a:t>
            </a:r>
            <a:br>
              <a:rPr lang="ru-RU" b="1" dirty="0">
                <a:latin typeface="Montserrat" pitchFamily="2" charset="-52"/>
              </a:rPr>
            </a:br>
            <a:r>
              <a:rPr lang="ru-RU" b="1" dirty="0">
                <a:latin typeface="Montserrat" pitchFamily="2" charset="-52"/>
              </a:rPr>
              <a:t>ОБЕСПЕЧЕНИЕ</a:t>
            </a: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 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5F16D537-1CF4-27EF-D9A9-E4D42E9C7990}"/>
              </a:ext>
            </a:extLst>
          </p:cNvPr>
          <p:cNvSpPr txBox="1">
            <a:spLocks/>
          </p:cNvSpPr>
          <p:nvPr/>
        </p:nvSpPr>
        <p:spPr>
          <a:xfrm>
            <a:off x="835910" y="2354755"/>
            <a:ext cx="3151889" cy="3373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Montserrat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lnSpc>
                <a:spcPct val="120000"/>
              </a:lnSpc>
            </a:pPr>
            <a:r>
              <a:rPr lang="ru-RU" dirty="0"/>
              <a:t>Организация работы председателя ГЭК, заместителя председателя ГЭК, членов ГЭК, в том числе главного эксперта </a:t>
            </a:r>
            <a:br>
              <a:rPr lang="ru-RU" dirty="0"/>
            </a:br>
            <a:r>
              <a:rPr lang="ru-RU" dirty="0"/>
              <a:t>и экспертной группы, </a:t>
            </a:r>
            <a:br>
              <a:rPr lang="ru-RU" dirty="0"/>
            </a:br>
            <a:r>
              <a:rPr lang="ru-RU" dirty="0"/>
              <a:t>а также технического эксперта и секретаря ГЭК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33C388-C188-E35D-8551-0D35AFE22E51}"/>
              </a:ext>
            </a:extLst>
          </p:cNvPr>
          <p:cNvSpPr txBox="1"/>
          <p:nvPr/>
        </p:nvSpPr>
        <p:spPr>
          <a:xfrm>
            <a:off x="80996" y="13745"/>
            <a:ext cx="117503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cap="all" dirty="0">
                <a:solidFill>
                  <a:srgbClr val="A73E8E"/>
                </a:solidFill>
                <a:latin typeface="Montserrat" pitchFamily="2" charset="-52"/>
              </a:rPr>
              <a:t>у</a:t>
            </a:r>
            <a:r>
              <a:rPr lang="ru-RU" sz="3600" b="1" dirty="0">
                <a:solidFill>
                  <a:srgbClr val="A73E8E"/>
                </a:solidFill>
                <a:latin typeface="Montserrat" pitchFamily="2" charset="-52"/>
              </a:rPr>
              <a:t>словия подготовки </a:t>
            </a:r>
            <a:br>
              <a:rPr lang="ru-RU" sz="36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3600" b="1" dirty="0">
                <a:solidFill>
                  <a:srgbClr val="A73E8E"/>
                </a:solidFill>
                <a:latin typeface="Montserrat" pitchFamily="2" charset="-52"/>
              </a:rPr>
              <a:t>и проведения ГИА</a:t>
            </a:r>
            <a:endParaRPr lang="ru-RU" sz="3600" b="1" cap="all" dirty="0">
              <a:solidFill>
                <a:srgbClr val="A73E8E"/>
              </a:solidFill>
              <a:latin typeface="Montserrat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A7E7E-69C4-CCB8-6AFD-A996CCF70668}"/>
              </a:ext>
            </a:extLst>
          </p:cNvPr>
          <p:cNvSpPr txBox="1"/>
          <p:nvPr/>
        </p:nvSpPr>
        <p:spPr>
          <a:xfrm>
            <a:off x="11493500" y="6450232"/>
            <a:ext cx="782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7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443A180-97BA-4F81-B318-3CD498D717A8}"/>
              </a:ext>
            </a:extLst>
          </p:cNvPr>
          <p:cNvSpPr/>
          <p:nvPr/>
        </p:nvSpPr>
        <p:spPr>
          <a:xfrm>
            <a:off x="11128077" y="-583"/>
            <a:ext cx="1063923" cy="979994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E2AC995-D326-4A77-B63E-DDF83C83834B}"/>
              </a:ext>
            </a:extLst>
          </p:cNvPr>
          <p:cNvSpPr/>
          <p:nvPr/>
        </p:nvSpPr>
        <p:spPr>
          <a:xfrm>
            <a:off x="9992750" y="-583"/>
            <a:ext cx="1063923" cy="979994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DCE5574-4E11-4017-A0BA-C9F1DEB11CD9}"/>
              </a:ext>
            </a:extLst>
          </p:cNvPr>
          <p:cNvSpPr/>
          <p:nvPr/>
        </p:nvSpPr>
        <p:spPr>
          <a:xfrm>
            <a:off x="8833161" y="-583"/>
            <a:ext cx="1063923" cy="979994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148A0A-C21F-46A8-9212-69C2DC7B6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68096" y="173642"/>
            <a:ext cx="952500" cy="631544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31C8439A-CDC7-48E6-ADC5-114060B85842}"/>
              </a:ext>
            </a:extLst>
          </p:cNvPr>
          <p:cNvSpPr txBox="1">
            <a:spLocks/>
          </p:cNvSpPr>
          <p:nvPr/>
        </p:nvSpPr>
        <p:spPr>
          <a:xfrm>
            <a:off x="-130032" y="1797150"/>
            <a:ext cx="101723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solidFill>
                  <a:srgbClr val="A73E8E"/>
                </a:solidFill>
                <a:latin typeface="Montserrat Bold" panose="00000800000000000000" pitchFamily="2" charset="-52"/>
              </a:rPr>
              <a:t>01</a:t>
            </a:r>
            <a:endParaRPr lang="ru-RU" sz="4400" dirty="0">
              <a:solidFill>
                <a:srgbClr val="A73E8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04121-60A9-4E25-BB49-0D94A487923D}"/>
              </a:ext>
            </a:extLst>
          </p:cNvPr>
          <p:cNvSpPr txBox="1"/>
          <p:nvPr/>
        </p:nvSpPr>
        <p:spPr>
          <a:xfrm>
            <a:off x="4545270" y="1450282"/>
            <a:ext cx="32243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250" algn="r">
              <a:buClr>
                <a:srgbClr val="003AFD"/>
              </a:buClr>
            </a:pPr>
            <a:endParaRPr lang="ru-RU" b="1" dirty="0">
              <a:solidFill>
                <a:schemeClr val="tx1"/>
              </a:solidFill>
              <a:latin typeface="Montserrat" pitchFamily="2" charset="-52"/>
            </a:endParaRPr>
          </a:p>
          <a:p>
            <a:pPr>
              <a:buClr>
                <a:srgbClr val="003AFD"/>
              </a:buClr>
            </a:pPr>
            <a:r>
              <a:rPr lang="ru-RU" b="1" dirty="0">
                <a:latin typeface="Montserrat" pitchFamily="2" charset="-52"/>
              </a:rPr>
              <a:t>ДОКУМЕНТАЦИОННОЕ</a:t>
            </a:r>
            <a:br>
              <a:rPr lang="ru-RU" b="1" dirty="0">
                <a:latin typeface="Montserrat" pitchFamily="2" charset="-52"/>
              </a:rPr>
            </a:br>
            <a:r>
              <a:rPr lang="ru-RU" b="1" dirty="0">
                <a:latin typeface="Montserrat" pitchFamily="2" charset="-52"/>
              </a:rPr>
              <a:t>ОБЕСПЕЧЕНИЕ</a:t>
            </a: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 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61D48F5B-E3B8-4316-A152-CC633C1125B8}"/>
              </a:ext>
            </a:extLst>
          </p:cNvPr>
          <p:cNvSpPr txBox="1">
            <a:spLocks/>
          </p:cNvSpPr>
          <p:nvPr/>
        </p:nvSpPr>
        <p:spPr>
          <a:xfrm>
            <a:off x="4551220" y="2354754"/>
            <a:ext cx="3274137" cy="3373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Montserrat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/>
              <a:t>Локальные </a:t>
            </a:r>
            <a:br>
              <a:rPr lang="ru-RU" dirty="0"/>
            </a:br>
            <a:r>
              <a:rPr lang="ru-RU" dirty="0"/>
              <a:t>и организационно-распорядительные акты образовательной организации, график проведения демонстрационного экзамена </a:t>
            </a:r>
          </a:p>
          <a:p>
            <a:endParaRPr lang="ru-RU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9ED6C4E-FAD9-4794-93F9-3D36EB368470}"/>
              </a:ext>
            </a:extLst>
          </p:cNvPr>
          <p:cNvSpPr txBox="1">
            <a:spLocks/>
          </p:cNvSpPr>
          <p:nvPr/>
        </p:nvSpPr>
        <p:spPr>
          <a:xfrm>
            <a:off x="3630615" y="1784770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solidFill>
                  <a:srgbClr val="A73E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A73E8E"/>
                </a:solidFill>
                <a:latin typeface="Montserrat Bold" panose="00000800000000000000" pitchFamily="2" charset="-52"/>
              </a:rPr>
              <a:t>2</a:t>
            </a:r>
            <a:endParaRPr lang="ru-RU" sz="4400" dirty="0">
              <a:solidFill>
                <a:srgbClr val="A73E8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18007-9FCE-4655-BE5F-2E68524DF404}"/>
              </a:ext>
            </a:extLst>
          </p:cNvPr>
          <p:cNvSpPr txBox="1"/>
          <p:nvPr/>
        </p:nvSpPr>
        <p:spPr>
          <a:xfrm>
            <a:off x="8967939" y="1444024"/>
            <a:ext cx="32243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250" algn="r">
              <a:buClr>
                <a:srgbClr val="003AFD"/>
              </a:buClr>
            </a:pPr>
            <a:endParaRPr lang="ru-RU" b="1" dirty="0">
              <a:solidFill>
                <a:schemeClr val="tx1"/>
              </a:solidFill>
              <a:latin typeface="Montserrat" pitchFamily="2" charset="-52"/>
            </a:endParaRPr>
          </a:p>
          <a:p>
            <a:pPr>
              <a:buClr>
                <a:srgbClr val="003AFD"/>
              </a:buClr>
            </a:pPr>
            <a:r>
              <a:rPr lang="ru-RU" b="1" dirty="0">
                <a:latin typeface="Montserrat" pitchFamily="2" charset="-52"/>
              </a:rPr>
              <a:t>ИНФОРМАЦИОННОЕ</a:t>
            </a:r>
            <a:br>
              <a:rPr lang="ru-RU" b="1" dirty="0">
                <a:latin typeface="Montserrat" pitchFamily="2" charset="-52"/>
              </a:rPr>
            </a:br>
            <a:r>
              <a:rPr lang="ru-RU" b="1" dirty="0">
                <a:latin typeface="Montserrat" pitchFamily="2" charset="-52"/>
              </a:rPr>
              <a:t>ОБЕСПЕЧЕНИЕ</a:t>
            </a: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 </a:t>
            </a:r>
            <a:endParaRPr lang="ru-RU" sz="2800" dirty="0">
              <a:solidFill>
                <a:schemeClr val="tx1"/>
              </a:solidFill>
              <a:latin typeface="Montserrat" pitchFamily="2" charset="-52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1D7CB87-A25B-461B-BD26-304C3B8A3175}"/>
              </a:ext>
            </a:extLst>
          </p:cNvPr>
          <p:cNvSpPr txBox="1">
            <a:spLocks/>
          </p:cNvSpPr>
          <p:nvPr/>
        </p:nvSpPr>
        <p:spPr>
          <a:xfrm>
            <a:off x="8080904" y="1740291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solidFill>
                  <a:srgbClr val="A73E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A73E8E"/>
                </a:solidFill>
                <a:latin typeface="Montserrat Bold" panose="00000800000000000000" pitchFamily="2" charset="-52"/>
              </a:rPr>
              <a:t>3</a:t>
            </a:r>
            <a:endParaRPr lang="ru-RU" sz="4400" dirty="0">
              <a:solidFill>
                <a:srgbClr val="A73E8E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39F4C35-B20C-4AB4-B460-F1FBE09EF0E0}"/>
              </a:ext>
            </a:extLst>
          </p:cNvPr>
          <p:cNvSpPr/>
          <p:nvPr/>
        </p:nvSpPr>
        <p:spPr>
          <a:xfrm>
            <a:off x="7667631" y="-9643"/>
            <a:ext cx="1063923" cy="986034"/>
          </a:xfrm>
          <a:prstGeom prst="rect">
            <a:avLst/>
          </a:prstGeom>
          <a:solidFill>
            <a:srgbClr val="ED7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604D3753-6F18-455C-99D5-DE6B443390AE}"/>
              </a:ext>
            </a:extLst>
          </p:cNvPr>
          <p:cNvSpPr txBox="1">
            <a:spLocks/>
          </p:cNvSpPr>
          <p:nvPr/>
        </p:nvSpPr>
        <p:spPr>
          <a:xfrm>
            <a:off x="8984722" y="2367354"/>
            <a:ext cx="2957501" cy="3373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latin typeface="Montserrat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/>
              <a:t>Права и обязанности выпускников </a:t>
            </a:r>
            <a:br>
              <a:rPr lang="ru-RU" dirty="0"/>
            </a:br>
            <a:r>
              <a:rPr lang="ru-RU" dirty="0"/>
              <a:t>при прохождении процедуры ГИА </a:t>
            </a:r>
            <a:br>
              <a:rPr lang="ru-RU" dirty="0"/>
            </a:br>
            <a:r>
              <a:rPr lang="ru-RU" dirty="0"/>
              <a:t>в форме демонстрационного экзамена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2CF22E3-C1D5-44BE-B559-913D65E02BA8}"/>
              </a:ext>
            </a:extLst>
          </p:cNvPr>
          <p:cNvSpPr/>
          <p:nvPr/>
        </p:nvSpPr>
        <p:spPr>
          <a:xfrm>
            <a:off x="9251575" y="4914900"/>
            <a:ext cx="1443815" cy="1431653"/>
          </a:xfrm>
          <a:prstGeom prst="rect">
            <a:avLst/>
          </a:prstGeom>
          <a:noFill/>
          <a:ln w="53975">
            <a:gradFill>
              <a:gsLst>
                <a:gs pos="0">
                  <a:srgbClr val="A73E8E"/>
                </a:gs>
                <a:gs pos="100000">
                  <a:srgbClr val="31278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31F631E-5000-4E18-BA74-B394476C30CA}"/>
              </a:ext>
            </a:extLst>
          </p:cNvPr>
          <p:cNvGrpSpPr/>
          <p:nvPr/>
        </p:nvGrpSpPr>
        <p:grpSpPr>
          <a:xfrm rot="18986417" flipH="1">
            <a:off x="7806943" y="4298664"/>
            <a:ext cx="2115583" cy="2012712"/>
            <a:chOff x="1124458" y="1809649"/>
            <a:chExt cx="1615774" cy="1443711"/>
          </a:xfrm>
        </p:grpSpPr>
        <p:sp>
          <p:nvSpPr>
            <p:cNvPr id="31" name="Дуга 30">
              <a:extLst>
                <a:ext uri="{FF2B5EF4-FFF2-40B4-BE49-F238E27FC236}">
                  <a16:creationId xmlns:a16="http://schemas.microsoft.com/office/drawing/2014/main" id="{6132C7A5-0F53-48B0-B003-2327AEE00EF3}"/>
                </a:ext>
              </a:extLst>
            </p:cNvPr>
            <p:cNvSpPr/>
            <p:nvPr/>
          </p:nvSpPr>
          <p:spPr>
            <a:xfrm rot="16361817">
              <a:off x="1253960" y="1767089"/>
              <a:ext cx="1443711" cy="1528832"/>
            </a:xfrm>
            <a:prstGeom prst="arc">
              <a:avLst>
                <a:gd name="adj1" fmla="val 15931671"/>
                <a:gd name="adj2" fmla="val 430785"/>
              </a:avLst>
            </a:prstGeom>
            <a:ln w="47625" cap="flat" cmpd="sng" algn="ctr">
              <a:solidFill>
                <a:srgbClr val="A73E8E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Равнобедренный треугольник 31">
              <a:extLst>
                <a:ext uri="{FF2B5EF4-FFF2-40B4-BE49-F238E27FC236}">
                  <a16:creationId xmlns:a16="http://schemas.microsoft.com/office/drawing/2014/main" id="{D168EBB7-4996-4BF3-BAE9-D3322FD5EF6E}"/>
                </a:ext>
              </a:extLst>
            </p:cNvPr>
            <p:cNvSpPr/>
            <p:nvPr/>
          </p:nvSpPr>
          <p:spPr>
            <a:xfrm rot="11079409">
              <a:off x="1124458" y="2498589"/>
              <a:ext cx="153690" cy="162787"/>
            </a:xfrm>
            <a:prstGeom prst="triangle">
              <a:avLst/>
            </a:prstGeom>
            <a:solidFill>
              <a:srgbClr val="A73E8E"/>
            </a:solidFill>
            <a:ln>
              <a:solidFill>
                <a:srgbClr val="A73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9A0F98C-7AC8-48EE-A2E8-F319193D9D7D}"/>
              </a:ext>
            </a:extLst>
          </p:cNvPr>
          <p:cNvSpPr txBox="1"/>
          <p:nvPr/>
        </p:nvSpPr>
        <p:spPr>
          <a:xfrm>
            <a:off x="5949957" y="4854545"/>
            <a:ext cx="35062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A73E8E"/>
                </a:solidFill>
                <a:latin typeface="Montserrat" pitchFamily="2" charset="-52"/>
              </a:rPr>
              <a:t>ГОТОВЫЕ МАТЕРИАЛЫ </a:t>
            </a:r>
            <a:br>
              <a:rPr lang="ru-RU" sz="14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400" b="1" dirty="0">
                <a:solidFill>
                  <a:srgbClr val="A73E8E"/>
                </a:solidFill>
                <a:latin typeface="Montserrat" pitchFamily="2" charset="-52"/>
              </a:rPr>
              <a:t>ПО ПРАВОВОМУ </a:t>
            </a:r>
            <a:br>
              <a:rPr lang="ru-RU" sz="1400" b="1" dirty="0">
                <a:solidFill>
                  <a:srgbClr val="A73E8E"/>
                </a:solidFill>
                <a:latin typeface="Montserrat" pitchFamily="2" charset="-52"/>
              </a:rPr>
            </a:br>
            <a:r>
              <a:rPr lang="ru-RU" sz="1400" b="1" dirty="0">
                <a:solidFill>
                  <a:srgbClr val="A73E8E"/>
                </a:solidFill>
                <a:latin typeface="Montserrat" pitchFamily="2" charset="-52"/>
              </a:rPr>
              <a:t>И МЕТОДИЧЕСКОМУ СОПРОВОЖДЕНИЮ ДЕМОНСТРАЦИОННОГО ЭКЗАМЕНА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BE394E-3891-4A61-A3C3-80967DAFAD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24" t="7407" r="27229" b="35713"/>
          <a:stretch/>
        </p:blipFill>
        <p:spPr>
          <a:xfrm>
            <a:off x="2505970" y="4523794"/>
            <a:ext cx="3252034" cy="19286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58A8FDE-4A36-42E1-A176-A553F40F49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97" y="4423660"/>
            <a:ext cx="4269593" cy="2209351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A55DD04-55FE-46D3-8300-8AE35D24F6C5}"/>
              </a:ext>
            </a:extLst>
          </p:cNvPr>
          <p:cNvSpPr/>
          <p:nvPr/>
        </p:nvSpPr>
        <p:spPr>
          <a:xfrm>
            <a:off x="3865280" y="6366678"/>
            <a:ext cx="554831" cy="644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539F82D-5441-46BF-9AFD-1DA42E0CF5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793" y="5039453"/>
            <a:ext cx="1206021" cy="12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9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6913946-3BC3-4E95-83F8-40CCF0BEA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12192000" cy="68738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EAB7E-784D-6D9D-D71C-A7C925DA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94213"/>
            <a:ext cx="11849100" cy="516389"/>
          </a:xfrm>
        </p:spPr>
        <p:txBody>
          <a:bodyPr anchor="t">
            <a:noAutofit/>
          </a:bodyPr>
          <a:lstStyle/>
          <a:p>
            <a:r>
              <a:rPr lang="ru-RU" sz="3600" dirty="0">
                <a:solidFill>
                  <a:srgbClr val="312782"/>
                </a:solidFill>
                <a:latin typeface="Montserrat Bold" panose="00000800000000000000" pitchFamily="2" charset="-52"/>
              </a:rPr>
              <a:t>Комплект оценочной документации</a:t>
            </a:r>
            <a:br>
              <a:rPr lang="ru-RU" sz="3600" dirty="0">
                <a:solidFill>
                  <a:srgbClr val="312782"/>
                </a:solidFill>
                <a:latin typeface="Montserrat Bold" panose="00000800000000000000" pitchFamily="2" charset="-52"/>
              </a:rPr>
            </a:br>
            <a:endParaRPr lang="ru-RU" sz="3600" dirty="0">
              <a:solidFill>
                <a:srgbClr val="31278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C24A9-A609-58E7-7D66-C5660FE39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425" y="3928824"/>
            <a:ext cx="5277742" cy="2648308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300" dirty="0">
                <a:latin typeface="Montserrat" pitchFamily="2" charset="-52"/>
              </a:rPr>
              <a:t>комплекс требований для проведения демонстрационного экзамена;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300" dirty="0">
                <a:latin typeface="Montserrat" pitchFamily="2" charset="-52"/>
              </a:rPr>
              <a:t>перечень оборудования и оснащения, расходных материалов, средств обучения и воспитания;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300" dirty="0">
                <a:latin typeface="Montserrat" pitchFamily="2" charset="-52"/>
              </a:rPr>
              <a:t>примерный план застройки площадки демонстрационного экзамена;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300" dirty="0">
                <a:latin typeface="Montserrat" pitchFamily="2" charset="-52"/>
              </a:rPr>
              <a:t>требования к составу экспертных групп;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300" dirty="0">
                <a:latin typeface="Montserrat" pitchFamily="2" charset="-52"/>
              </a:rPr>
              <a:t>условия привлечения добровольцев (волонтеров) </a:t>
            </a:r>
            <a:br>
              <a:rPr lang="ru-RU" sz="1300" dirty="0">
                <a:latin typeface="Montserrat" pitchFamily="2" charset="-52"/>
              </a:rPr>
            </a:br>
            <a:r>
              <a:rPr lang="ru-RU" sz="1300" dirty="0">
                <a:latin typeface="Montserrat" pitchFamily="2" charset="-52"/>
              </a:rPr>
              <a:t>(при необходимости);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300" dirty="0">
                <a:latin typeface="Montserrat" pitchFamily="2" charset="-52"/>
              </a:rPr>
              <a:t>инструкции по технике безопасности;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300" dirty="0">
                <a:latin typeface="Montserrat" pitchFamily="2" charset="-52"/>
              </a:rPr>
              <a:t>образцы заданий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ru-RU" sz="1300" dirty="0">
              <a:latin typeface="Montserrat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300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22867F35-5272-068D-976B-0BE366CC6D95}"/>
              </a:ext>
            </a:extLst>
          </p:cNvPr>
          <p:cNvSpPr txBox="1">
            <a:spLocks/>
          </p:cNvSpPr>
          <p:nvPr/>
        </p:nvSpPr>
        <p:spPr>
          <a:xfrm>
            <a:off x="883663" y="1769600"/>
            <a:ext cx="266829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Официальный источник КОД – сайт Оператора демонстрационного экзамена. Дата размещения КОД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444E27-3AB6-1542-4735-6A79A5632ECC}"/>
              </a:ext>
            </a:extLst>
          </p:cNvPr>
          <p:cNvSpPr/>
          <p:nvPr/>
        </p:nvSpPr>
        <p:spPr>
          <a:xfrm>
            <a:off x="11013483" y="2197199"/>
            <a:ext cx="1178517" cy="1091052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CE86AF-DDB0-31AE-2D4A-3D90D6633302}"/>
              </a:ext>
            </a:extLst>
          </p:cNvPr>
          <p:cNvSpPr/>
          <p:nvPr/>
        </p:nvSpPr>
        <p:spPr>
          <a:xfrm>
            <a:off x="11013482" y="3369777"/>
            <a:ext cx="1178517" cy="1091052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ECD5DA-B6C4-602D-6925-12D385ED83F3}"/>
              </a:ext>
            </a:extLst>
          </p:cNvPr>
          <p:cNvSpPr/>
          <p:nvPr/>
        </p:nvSpPr>
        <p:spPr>
          <a:xfrm>
            <a:off x="11010900" y="4547748"/>
            <a:ext cx="1178517" cy="1091052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1934F96C-35D0-AADD-8C54-AFBF6C11E84D}"/>
              </a:ext>
            </a:extLst>
          </p:cNvPr>
          <p:cNvSpPr txBox="1">
            <a:spLocks/>
          </p:cNvSpPr>
          <p:nvPr/>
        </p:nvSpPr>
        <p:spPr>
          <a:xfrm>
            <a:off x="4124661" y="1757225"/>
            <a:ext cx="3440687" cy="1474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Структура КОД.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Содержание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заданий демонстрационного экзамена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999660F-658A-4944-F2DD-611E90DB29D8}"/>
              </a:ext>
            </a:extLst>
          </p:cNvPr>
          <p:cNvSpPr txBox="1">
            <a:spLocks/>
          </p:cNvSpPr>
          <p:nvPr/>
        </p:nvSpPr>
        <p:spPr>
          <a:xfrm>
            <a:off x="7481313" y="1769600"/>
            <a:ext cx="512445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4000"/>
              </a:lnSpc>
              <a:spcBef>
                <a:spcPts val="0"/>
              </a:spcBef>
            </a:pPr>
            <a:endParaRPr lang="ru-RU" sz="1400" dirty="0">
              <a:latin typeface="Montserrat" pitchFamily="2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81FE3C9-EEBC-80E0-9EFA-C6B55A37E95A}"/>
              </a:ext>
            </a:extLst>
          </p:cNvPr>
          <p:cNvSpPr txBox="1">
            <a:spLocks/>
          </p:cNvSpPr>
          <p:nvPr/>
        </p:nvSpPr>
        <p:spPr>
          <a:xfrm>
            <a:off x="4141213" y="1149543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312782"/>
                </a:solidFill>
                <a:latin typeface="Montserrat Bold" panose="00000800000000000000" pitchFamily="2" charset="-52"/>
              </a:rPr>
              <a:t>02</a:t>
            </a:r>
            <a:endParaRPr lang="ru-RU" sz="3600" dirty="0">
              <a:solidFill>
                <a:srgbClr val="312782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47B478C-D4B8-A7D9-7819-0B8F69C74CF6}"/>
              </a:ext>
            </a:extLst>
          </p:cNvPr>
          <p:cNvSpPr txBox="1">
            <a:spLocks/>
          </p:cNvSpPr>
          <p:nvPr/>
        </p:nvSpPr>
        <p:spPr>
          <a:xfrm>
            <a:off x="928113" y="1144917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312782"/>
                </a:solidFill>
                <a:latin typeface="Montserrat Bold" panose="00000800000000000000" pitchFamily="2" charset="-52"/>
              </a:rPr>
              <a:t>01</a:t>
            </a:r>
            <a:endParaRPr lang="ru-RU" sz="3600" dirty="0">
              <a:solidFill>
                <a:srgbClr val="312782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20517C6-F858-2A77-C688-1C07C743DE6A}"/>
              </a:ext>
            </a:extLst>
          </p:cNvPr>
          <p:cNvSpPr txBox="1">
            <a:spLocks/>
          </p:cNvSpPr>
          <p:nvPr/>
        </p:nvSpPr>
        <p:spPr>
          <a:xfrm>
            <a:off x="7479289" y="1149543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312782"/>
                </a:solidFill>
                <a:latin typeface="Montserrat Bold" panose="00000800000000000000" pitchFamily="2" charset="-52"/>
              </a:rPr>
              <a:t>03</a:t>
            </a:r>
            <a:endParaRPr lang="ru-RU" sz="3600" dirty="0">
              <a:solidFill>
                <a:srgbClr val="31278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4961F-E456-51DC-5F17-4D8FC18DC64F}"/>
              </a:ext>
            </a:extLst>
          </p:cNvPr>
          <p:cNvSpPr txBox="1"/>
          <p:nvPr/>
        </p:nvSpPr>
        <p:spPr>
          <a:xfrm>
            <a:off x="11625837" y="6366477"/>
            <a:ext cx="789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tx1"/>
                </a:solidFill>
                <a:latin typeface="Montserrat" pitchFamily="2" charset="-52"/>
              </a:rPr>
              <a:t>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CFA0CE-3DE3-4D6F-8178-C0D730378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8850" y="2428624"/>
            <a:ext cx="952500" cy="631544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6DCD154-580A-4844-A4B8-BAA773C5642D}"/>
              </a:ext>
            </a:extLst>
          </p:cNvPr>
          <p:cNvGrpSpPr/>
          <p:nvPr/>
        </p:nvGrpSpPr>
        <p:grpSpPr>
          <a:xfrm>
            <a:off x="-546314" y="3146295"/>
            <a:ext cx="5423307" cy="4244465"/>
            <a:chOff x="-317907" y="3369777"/>
            <a:chExt cx="6276641" cy="4913288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7A2F91E-7BAC-431F-B8A3-9F8F02550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021" t="7593" r="18750" b="22037"/>
            <a:stretch/>
          </p:blipFill>
          <p:spPr>
            <a:xfrm>
              <a:off x="1126384" y="3775305"/>
              <a:ext cx="4387850" cy="274692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9083CBF-6567-4360-9EE5-86B216642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907" y="3369777"/>
              <a:ext cx="6276641" cy="4913288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D19E1E-886D-4B49-AD04-6C29358A22DF}"/>
              </a:ext>
            </a:extLst>
          </p:cNvPr>
          <p:cNvGrpSpPr/>
          <p:nvPr/>
        </p:nvGrpSpPr>
        <p:grpSpPr>
          <a:xfrm>
            <a:off x="3886199" y="5029199"/>
            <a:ext cx="1556239" cy="1573824"/>
            <a:chOff x="3476625" y="4972359"/>
            <a:chExt cx="1762125" cy="17444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EAC1DA98-E563-44DA-B978-42CBFF8352A9}"/>
                </a:ext>
              </a:extLst>
            </p:cNvPr>
            <p:cNvSpPr/>
            <p:nvPr/>
          </p:nvSpPr>
          <p:spPr>
            <a:xfrm>
              <a:off x="3476625" y="4972359"/>
              <a:ext cx="1762125" cy="1744401"/>
            </a:xfrm>
            <a:prstGeom prst="rect">
              <a:avLst/>
            </a:prstGeom>
            <a:solidFill>
              <a:schemeClr val="bg1"/>
            </a:solidFill>
            <a:ln w="53975">
              <a:gradFill>
                <a:gsLst>
                  <a:gs pos="0">
                    <a:srgbClr val="A73E8E"/>
                  </a:gs>
                  <a:gs pos="100000">
                    <a:srgbClr val="31278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0A40E47-2965-45B0-AE58-A93104EC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684" y="5131413"/>
              <a:ext cx="1442858" cy="144285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D218FE7-04A7-4C76-8556-8560F718D117}"/>
              </a:ext>
            </a:extLst>
          </p:cNvPr>
          <p:cNvSpPr txBox="1"/>
          <p:nvPr/>
        </p:nvSpPr>
        <p:spPr>
          <a:xfrm>
            <a:off x="4981931" y="3334516"/>
            <a:ext cx="6317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rgbClr val="312782"/>
                </a:solidFill>
                <a:latin typeface="Montserrat Bold" panose="00000800000000000000" pitchFamily="2" charset="-52"/>
                <a:ea typeface="+mj-ea"/>
                <a:cs typeface="+mj-cs"/>
              </a:rPr>
              <a:t>КОД содержит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EFFA94F-4B02-4B5C-ACA1-F6CE71B94753}"/>
              </a:ext>
            </a:extLst>
          </p:cNvPr>
          <p:cNvGrpSpPr/>
          <p:nvPr/>
        </p:nvGrpSpPr>
        <p:grpSpPr>
          <a:xfrm rot="9106810" flipH="1">
            <a:off x="2702854" y="5377110"/>
            <a:ext cx="1219245" cy="1019158"/>
            <a:chOff x="1124458" y="1809649"/>
            <a:chExt cx="1615774" cy="1443711"/>
          </a:xfrm>
        </p:grpSpPr>
        <p:sp>
          <p:nvSpPr>
            <p:cNvPr id="26" name="Дуга 25">
              <a:extLst>
                <a:ext uri="{FF2B5EF4-FFF2-40B4-BE49-F238E27FC236}">
                  <a16:creationId xmlns:a16="http://schemas.microsoft.com/office/drawing/2014/main" id="{EC09434A-895F-4FD0-833A-FEE59C203C23}"/>
                </a:ext>
              </a:extLst>
            </p:cNvPr>
            <p:cNvSpPr/>
            <p:nvPr/>
          </p:nvSpPr>
          <p:spPr>
            <a:xfrm rot="16361817">
              <a:off x="1253960" y="1767089"/>
              <a:ext cx="1443711" cy="1528832"/>
            </a:xfrm>
            <a:prstGeom prst="arc">
              <a:avLst>
                <a:gd name="adj1" fmla="val 15931671"/>
                <a:gd name="adj2" fmla="val 430785"/>
              </a:avLst>
            </a:prstGeom>
            <a:ln w="47625" cap="flat" cmpd="sng" algn="ctr">
              <a:solidFill>
                <a:srgbClr val="A73E8E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Равнобедренный треугольник 26">
              <a:extLst>
                <a:ext uri="{FF2B5EF4-FFF2-40B4-BE49-F238E27FC236}">
                  <a16:creationId xmlns:a16="http://schemas.microsoft.com/office/drawing/2014/main" id="{43CED04A-87BB-40C3-8F7C-9ACE76B16F4E}"/>
                </a:ext>
              </a:extLst>
            </p:cNvPr>
            <p:cNvSpPr/>
            <p:nvPr/>
          </p:nvSpPr>
          <p:spPr>
            <a:xfrm rot="11079409">
              <a:off x="1124458" y="2498589"/>
              <a:ext cx="153690" cy="162787"/>
            </a:xfrm>
            <a:prstGeom prst="triangle">
              <a:avLst/>
            </a:prstGeom>
            <a:solidFill>
              <a:srgbClr val="A73E8E"/>
            </a:solidFill>
            <a:ln>
              <a:solidFill>
                <a:srgbClr val="A73E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D655C5F-36E4-4784-B2E5-16BE7EDB60E0}"/>
              </a:ext>
            </a:extLst>
          </p:cNvPr>
          <p:cNvGrpSpPr/>
          <p:nvPr/>
        </p:nvGrpSpPr>
        <p:grpSpPr>
          <a:xfrm flipH="1">
            <a:off x="4764551" y="2656097"/>
            <a:ext cx="1219245" cy="1019158"/>
            <a:chOff x="1124458" y="1809649"/>
            <a:chExt cx="1615774" cy="1443711"/>
          </a:xfrm>
        </p:grpSpPr>
        <p:sp>
          <p:nvSpPr>
            <p:cNvPr id="29" name="Дуга 28">
              <a:extLst>
                <a:ext uri="{FF2B5EF4-FFF2-40B4-BE49-F238E27FC236}">
                  <a16:creationId xmlns:a16="http://schemas.microsoft.com/office/drawing/2014/main" id="{654A8FD4-3280-426C-AACF-12EDFC3D4DD9}"/>
                </a:ext>
              </a:extLst>
            </p:cNvPr>
            <p:cNvSpPr/>
            <p:nvPr/>
          </p:nvSpPr>
          <p:spPr>
            <a:xfrm rot="16361817">
              <a:off x="1253960" y="1767089"/>
              <a:ext cx="1443711" cy="1528832"/>
            </a:xfrm>
            <a:prstGeom prst="arc">
              <a:avLst>
                <a:gd name="adj1" fmla="val 15931671"/>
                <a:gd name="adj2" fmla="val 430785"/>
              </a:avLst>
            </a:prstGeom>
            <a:ln w="47625" cap="flat" cmpd="sng" algn="ctr">
              <a:solidFill>
                <a:srgbClr val="312782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312782"/>
                </a:solidFill>
              </a:endParaRPr>
            </a:p>
          </p:txBody>
        </p:sp>
        <p:sp>
          <p:nvSpPr>
            <p:cNvPr id="30" name="Равнобедренный треугольник 29">
              <a:extLst>
                <a:ext uri="{FF2B5EF4-FFF2-40B4-BE49-F238E27FC236}">
                  <a16:creationId xmlns:a16="http://schemas.microsoft.com/office/drawing/2014/main" id="{81709859-5F9E-4AB4-AB7D-4E01E5F80EFF}"/>
                </a:ext>
              </a:extLst>
            </p:cNvPr>
            <p:cNvSpPr/>
            <p:nvPr/>
          </p:nvSpPr>
          <p:spPr>
            <a:xfrm rot="11079409">
              <a:off x="1124458" y="2498589"/>
              <a:ext cx="153690" cy="162787"/>
            </a:xfrm>
            <a:prstGeom prst="triangle">
              <a:avLst/>
            </a:prstGeom>
            <a:solidFill>
              <a:srgbClr val="312782"/>
            </a:solidFill>
            <a:ln>
              <a:solidFill>
                <a:srgbClr val="3127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312782"/>
                </a:solidFill>
              </a:endParaRPr>
            </a:p>
          </p:txBody>
        </p:sp>
      </p:grpSp>
      <p:sp>
        <p:nvSpPr>
          <p:cNvPr id="31" name="Подзаголовок 2">
            <a:extLst>
              <a:ext uri="{FF2B5EF4-FFF2-40B4-BE49-F238E27FC236}">
                <a16:creationId xmlns:a16="http://schemas.microsoft.com/office/drawing/2014/main" id="{9857867B-82DE-4F7A-8E3F-022B67EEF53F}"/>
              </a:ext>
            </a:extLst>
          </p:cNvPr>
          <p:cNvSpPr txBox="1">
            <a:spLocks/>
          </p:cNvSpPr>
          <p:nvPr/>
        </p:nvSpPr>
        <p:spPr>
          <a:xfrm>
            <a:off x="7557513" y="1757224"/>
            <a:ext cx="3440687" cy="1474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Режим доступа к конкретному варианту задания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для выпускника,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а также к критериям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их оценивания только в день  демонстрационного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100317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6D0896F-8282-42C2-A6A9-CE540A77A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0" r="51074"/>
          <a:stretch/>
        </p:blipFill>
        <p:spPr>
          <a:xfrm>
            <a:off x="0" y="-15876"/>
            <a:ext cx="7723819" cy="68738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2B21D1-7836-005A-9FB9-5619986CD56F}"/>
              </a:ext>
            </a:extLst>
          </p:cNvPr>
          <p:cNvSpPr/>
          <p:nvPr/>
        </p:nvSpPr>
        <p:spPr>
          <a:xfrm>
            <a:off x="6415314" y="0"/>
            <a:ext cx="5813298" cy="6858000"/>
          </a:xfrm>
          <a:prstGeom prst="rect">
            <a:avLst/>
          </a:prstGeom>
          <a:solidFill>
            <a:srgbClr val="41B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D2392682-2B2F-5657-128A-AC9AFB6699E5}"/>
              </a:ext>
            </a:extLst>
          </p:cNvPr>
          <p:cNvSpPr txBox="1">
            <a:spLocks/>
          </p:cNvSpPr>
          <p:nvPr/>
        </p:nvSpPr>
        <p:spPr>
          <a:xfrm>
            <a:off x="6912480" y="1489090"/>
            <a:ext cx="4516278" cy="407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3AFD"/>
              </a:buClr>
              <a:buNone/>
            </a:pPr>
            <a:endParaRPr lang="ru-RU" sz="1800" b="1" dirty="0">
              <a:latin typeface="Montserrat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6F3B97-A92A-3FC8-BA0F-94CD56CACACC}"/>
              </a:ext>
            </a:extLst>
          </p:cNvPr>
          <p:cNvSpPr txBox="1"/>
          <p:nvPr/>
        </p:nvSpPr>
        <p:spPr>
          <a:xfrm>
            <a:off x="108407" y="173720"/>
            <a:ext cx="6759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41B28E"/>
                </a:solidFill>
                <a:latin typeface="Montserrat Bold" panose="00000800000000000000" pitchFamily="2" charset="-52"/>
                <a:ea typeface="+mj-ea"/>
                <a:cs typeface="+mj-cs"/>
              </a:rPr>
              <a:t>Перевод баллов демонстрационного экзамена в оценку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23138-0BC9-9023-4624-7AF2432AE8EB}"/>
              </a:ext>
            </a:extLst>
          </p:cNvPr>
          <p:cNvSpPr txBox="1"/>
          <p:nvPr/>
        </p:nvSpPr>
        <p:spPr>
          <a:xfrm>
            <a:off x="11513737" y="6363816"/>
            <a:ext cx="854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chemeClr val="bg1"/>
              </a:buClr>
            </a:pPr>
            <a:r>
              <a:rPr lang="ru-RU" b="1" dirty="0">
                <a:solidFill>
                  <a:schemeClr val="bg1"/>
                </a:solidFill>
                <a:latin typeface="Montserrat" pitchFamily="2" charset="-52"/>
              </a:rPr>
              <a:t>9</a:t>
            </a:r>
          </a:p>
        </p:txBody>
      </p:sp>
      <p:sp>
        <p:nvSpPr>
          <p:cNvPr id="35" name="Подзаголовок 2">
            <a:extLst>
              <a:ext uri="{FF2B5EF4-FFF2-40B4-BE49-F238E27FC236}">
                <a16:creationId xmlns:a16="http://schemas.microsoft.com/office/drawing/2014/main" id="{B635DA82-5B08-409D-A7AB-9935177A5A89}"/>
              </a:ext>
            </a:extLst>
          </p:cNvPr>
          <p:cNvSpPr txBox="1">
            <a:spLocks/>
          </p:cNvSpPr>
          <p:nvPr/>
        </p:nvSpPr>
        <p:spPr>
          <a:xfrm>
            <a:off x="188404" y="2834837"/>
            <a:ext cx="4324350" cy="123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100-балльная шкала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оценивания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выполнения заданий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демонстрационного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экзамена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45659B27-C643-4FBF-A7C2-A98483931933}"/>
              </a:ext>
            </a:extLst>
          </p:cNvPr>
          <p:cNvSpPr txBox="1">
            <a:spLocks/>
          </p:cNvSpPr>
          <p:nvPr/>
        </p:nvSpPr>
        <p:spPr>
          <a:xfrm>
            <a:off x="185399" y="2293416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01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37" name="Подзаголовок 2">
            <a:extLst>
              <a:ext uri="{FF2B5EF4-FFF2-40B4-BE49-F238E27FC236}">
                <a16:creationId xmlns:a16="http://schemas.microsoft.com/office/drawing/2014/main" id="{C4714BF1-E0E4-46B0-B860-996ADBD022E7}"/>
              </a:ext>
            </a:extLst>
          </p:cNvPr>
          <p:cNvSpPr txBox="1">
            <a:spLocks/>
          </p:cNvSpPr>
          <p:nvPr/>
        </p:nvSpPr>
        <p:spPr>
          <a:xfrm>
            <a:off x="193704" y="5210034"/>
            <a:ext cx="4324350" cy="11894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Сроки оценивания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результатов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демонстрационного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экзамена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и подготовки протокола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0D1E6332-1CB1-40F9-8E4F-3665777420E8}"/>
              </a:ext>
            </a:extLst>
          </p:cNvPr>
          <p:cNvSpPr txBox="1">
            <a:spLocks/>
          </p:cNvSpPr>
          <p:nvPr/>
        </p:nvSpPr>
        <p:spPr>
          <a:xfrm>
            <a:off x="146058" y="4638440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2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39" name="Подзаголовок 2">
            <a:extLst>
              <a:ext uri="{FF2B5EF4-FFF2-40B4-BE49-F238E27FC236}">
                <a16:creationId xmlns:a16="http://schemas.microsoft.com/office/drawing/2014/main" id="{6AB1DE76-C5DA-46B6-A91F-2D1D6C5AD0F0}"/>
              </a:ext>
            </a:extLst>
          </p:cNvPr>
          <p:cNvSpPr txBox="1">
            <a:spLocks/>
          </p:cNvSpPr>
          <p:nvPr/>
        </p:nvSpPr>
        <p:spPr>
          <a:xfrm>
            <a:off x="2766801" y="2785283"/>
            <a:ext cx="3594857" cy="740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Распределение максимальных значений баллов оценки выполнения заданий в зависимости от вида аттестации, уровня демонстрационного экзамена </a:t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latin typeface="Montserrat" pitchFamily="2" charset="-52"/>
              </a:rPr>
              <a:t>и с учетом составных частей КОД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CDCBBECD-20EC-4D0F-A479-8D3FFB63DBC3}"/>
              </a:ext>
            </a:extLst>
          </p:cNvPr>
          <p:cNvSpPr txBox="1">
            <a:spLocks/>
          </p:cNvSpPr>
          <p:nvPr/>
        </p:nvSpPr>
        <p:spPr>
          <a:xfrm>
            <a:off x="2758290" y="2250158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3</a:t>
            </a:r>
            <a:endParaRPr lang="ru-RU" sz="4400" dirty="0">
              <a:solidFill>
                <a:srgbClr val="41B28E"/>
              </a:solidFill>
            </a:endParaRPr>
          </a:p>
        </p:txBody>
      </p:sp>
      <p:sp>
        <p:nvSpPr>
          <p:cNvPr id="41" name="Подзаголовок 2">
            <a:extLst>
              <a:ext uri="{FF2B5EF4-FFF2-40B4-BE49-F238E27FC236}">
                <a16:creationId xmlns:a16="http://schemas.microsoft.com/office/drawing/2014/main" id="{57B6761D-176B-4DAF-B506-44B312CE7D5A}"/>
              </a:ext>
            </a:extLst>
          </p:cNvPr>
          <p:cNvSpPr txBox="1">
            <a:spLocks/>
          </p:cNvSpPr>
          <p:nvPr/>
        </p:nvSpPr>
        <p:spPr>
          <a:xfrm>
            <a:off x="2809945" y="5210034"/>
            <a:ext cx="2908940" cy="1189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ru-RU" sz="1400" dirty="0">
                <a:latin typeface="Montserrat" pitchFamily="2" charset="-52"/>
              </a:rPr>
              <a:t>Шкала перевода баллов демонстрационного экзамена в оценку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E2C44CF2-D14C-4528-B578-4F3A1A46F1EA}"/>
              </a:ext>
            </a:extLst>
          </p:cNvPr>
          <p:cNvSpPr txBox="1">
            <a:spLocks/>
          </p:cNvSpPr>
          <p:nvPr/>
        </p:nvSpPr>
        <p:spPr>
          <a:xfrm>
            <a:off x="2766801" y="4716612"/>
            <a:ext cx="952500" cy="627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0</a:t>
            </a:r>
            <a:r>
              <a:rPr lang="ru-RU" sz="4400" dirty="0">
                <a:solidFill>
                  <a:srgbClr val="41B28E"/>
                </a:solidFill>
                <a:latin typeface="Montserrat Bold" panose="00000800000000000000" pitchFamily="2" charset="-52"/>
              </a:rPr>
              <a:t>4</a:t>
            </a:r>
            <a:endParaRPr lang="ru-RU" sz="4400" dirty="0">
              <a:solidFill>
                <a:srgbClr val="41B28E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91390B-C4A2-4B68-9E9E-AB7136AF7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290149"/>
              </p:ext>
            </p:extLst>
          </p:nvPr>
        </p:nvGraphicFramePr>
        <p:xfrm>
          <a:off x="6566371" y="1022003"/>
          <a:ext cx="5573483" cy="238608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37227">
                  <a:extLst>
                    <a:ext uri="{9D8B030D-6E8A-4147-A177-3AD203B41FA5}">
                      <a16:colId xmlns:a16="http://schemas.microsoft.com/office/drawing/2014/main" val="3738792005"/>
                    </a:ext>
                  </a:extLst>
                </a:gridCol>
                <a:gridCol w="1537227">
                  <a:extLst>
                    <a:ext uri="{9D8B030D-6E8A-4147-A177-3AD203B41FA5}">
                      <a16:colId xmlns:a16="http://schemas.microsoft.com/office/drawing/2014/main" val="1980072464"/>
                    </a:ext>
                  </a:extLst>
                </a:gridCol>
                <a:gridCol w="1265317">
                  <a:extLst>
                    <a:ext uri="{9D8B030D-6E8A-4147-A177-3AD203B41FA5}">
                      <a16:colId xmlns:a16="http://schemas.microsoft.com/office/drawing/2014/main" val="602259449"/>
                    </a:ext>
                  </a:extLst>
                </a:gridCol>
                <a:gridCol w="1233712">
                  <a:extLst>
                    <a:ext uri="{9D8B030D-6E8A-4147-A177-3AD203B41FA5}">
                      <a16:colId xmlns:a16="http://schemas.microsoft.com/office/drawing/2014/main" val="1280213474"/>
                    </a:ext>
                  </a:extLst>
                </a:gridCol>
              </a:tblGrid>
              <a:tr h="647362">
                <a:tc>
                  <a:txBody>
                    <a:bodyPr/>
                    <a:lstStyle/>
                    <a:p>
                      <a:pPr marL="5080" algn="ctr">
                        <a:lnSpc>
                          <a:spcPct val="114000"/>
                        </a:lnSpc>
                      </a:pPr>
                      <a:r>
                        <a:rPr lang="ru-RU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Вид</a:t>
                      </a:r>
                      <a:r>
                        <a:rPr lang="ru-RU" sz="1000" spc="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spc="-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аттестации</a:t>
                      </a:r>
                      <a:endParaRPr lang="ru-RU" sz="10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14000"/>
                        </a:lnSpc>
                      </a:pPr>
                      <a:r>
                        <a:rPr lang="ru-RU" sz="1000" spc="-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Уровень демонстрационного экзамена</a:t>
                      </a:r>
                      <a:endParaRPr lang="ru-RU" sz="10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9017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Составная часть КОД</a:t>
                      </a:r>
                      <a:endParaRPr lang="ru-RU" sz="10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14000"/>
                        </a:lnSpc>
                      </a:pPr>
                      <a:r>
                        <a:rPr lang="ru-RU" sz="1000" spc="-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Максимальный балл</a:t>
                      </a:r>
                      <a:endParaRPr lang="ru-RU" sz="10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7019808"/>
                  </a:ext>
                </a:extLst>
              </a:tr>
              <a:tr h="357084"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Промежуточная аттестация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–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Инвариантная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26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9918020"/>
                  </a:ext>
                </a:extLst>
              </a:tr>
              <a:tr h="310385">
                <a:tc rowSpan="3"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ГИА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Базовый уровень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Инвариантная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4000"/>
                        </a:lnSpc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50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2598637"/>
                  </a:ext>
                </a:extLst>
              </a:tr>
              <a:tr h="357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Профильный уровень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Инвариантная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4000"/>
                        </a:lnSpc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80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4313936"/>
                  </a:ext>
                </a:extLst>
              </a:tr>
              <a:tr h="357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Профильный уровень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9652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Вариативная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4000"/>
                        </a:lnSpc>
                      </a:pP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20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8172077"/>
                  </a:ext>
                </a:extLst>
              </a:tr>
              <a:tr h="357084">
                <a:tc gridSpan="3">
                  <a:txBody>
                    <a:bodyPr/>
                    <a:lstStyle/>
                    <a:p>
                      <a:pPr marL="69850" algn="l">
                        <a:lnSpc>
                          <a:spcPct val="114000"/>
                        </a:lnSpc>
                      </a:pP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Общее</a:t>
                      </a:r>
                      <a:r>
                        <a:rPr lang="ru-RU" sz="1000" spc="-20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количество</a:t>
                      </a: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баллов по</a:t>
                      </a:r>
                      <a:r>
                        <a:rPr lang="ru-RU" sz="1000" spc="-15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инвариантной</a:t>
                      </a:r>
                      <a:r>
                        <a:rPr lang="ru-RU" sz="1000" spc="-30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и</a:t>
                      </a:r>
                      <a:r>
                        <a:rPr lang="ru-RU" sz="1000" spc="-30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вариативной</a:t>
                      </a:r>
                      <a:r>
                        <a:rPr lang="ru-RU" sz="1000" spc="-25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частям </a:t>
                      </a: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КОД</a:t>
                      </a: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ГИА</a:t>
                      </a:r>
                      <a:r>
                        <a:rPr lang="ru-RU" sz="1000" spc="-30" dirty="0">
                          <a:effectLst/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Montserrat" panose="00000500000000000000" pitchFamily="2" charset="-52"/>
                        </a:rPr>
                        <a:t>профильного </a:t>
                      </a:r>
                      <a:r>
                        <a:rPr lang="ru-RU" sz="1000" spc="-10" dirty="0">
                          <a:effectLst/>
                          <a:latin typeface="Montserrat" panose="00000500000000000000" pitchFamily="2" charset="-52"/>
                        </a:rPr>
                        <a:t>уровня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" marR="2540"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effectLst/>
                          <a:latin typeface="Montserrat" panose="00000500000000000000" pitchFamily="2" charset="-52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190364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50D2EA5-E939-4E7D-9927-E3829A7FE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783" y="138901"/>
            <a:ext cx="47340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52"/>
              </a:rPr>
              <a:t>Распределение максимальных баллов оценки выполнения заданий </a:t>
            </a:r>
            <a:b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52"/>
              </a:rPr>
            </a:b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-52"/>
              </a:rPr>
              <a:t>демонстрационного экзамена 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98EF83C-2703-4228-B083-61766E51DB21}"/>
              </a:ext>
            </a:extLst>
          </p:cNvPr>
          <p:cNvGrpSpPr/>
          <p:nvPr/>
        </p:nvGrpSpPr>
        <p:grpSpPr>
          <a:xfrm rot="17993735" flipH="1">
            <a:off x="8409546" y="3691779"/>
            <a:ext cx="1502307" cy="1522468"/>
            <a:chOff x="1124458" y="1809649"/>
            <a:chExt cx="1615774" cy="1443711"/>
          </a:xfrm>
        </p:grpSpPr>
        <p:sp>
          <p:nvSpPr>
            <p:cNvPr id="51" name="Дуга 50">
              <a:extLst>
                <a:ext uri="{FF2B5EF4-FFF2-40B4-BE49-F238E27FC236}">
                  <a16:creationId xmlns:a16="http://schemas.microsoft.com/office/drawing/2014/main" id="{9169CA29-BF4A-4DB6-9774-EECE3E27B404}"/>
                </a:ext>
              </a:extLst>
            </p:cNvPr>
            <p:cNvSpPr/>
            <p:nvPr/>
          </p:nvSpPr>
          <p:spPr>
            <a:xfrm rot="16361817">
              <a:off x="1253960" y="1767089"/>
              <a:ext cx="1443711" cy="1528832"/>
            </a:xfrm>
            <a:prstGeom prst="arc">
              <a:avLst>
                <a:gd name="adj1" fmla="val 15931671"/>
                <a:gd name="adj2" fmla="val 430785"/>
              </a:avLst>
            </a:prstGeom>
            <a:ln w="4762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2" name="Равнобедренный треугольник 51">
              <a:extLst>
                <a:ext uri="{FF2B5EF4-FFF2-40B4-BE49-F238E27FC236}">
                  <a16:creationId xmlns:a16="http://schemas.microsoft.com/office/drawing/2014/main" id="{C7227F20-FE9E-4831-9FD2-9F41F8EDD1B8}"/>
                </a:ext>
              </a:extLst>
            </p:cNvPr>
            <p:cNvSpPr/>
            <p:nvPr/>
          </p:nvSpPr>
          <p:spPr>
            <a:xfrm rot="11079409">
              <a:off x="1124458" y="2498589"/>
              <a:ext cx="153690" cy="16278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8C5E60-6FE2-4D43-AD78-A65741593969}"/>
              </a:ext>
            </a:extLst>
          </p:cNvPr>
          <p:cNvSpPr txBox="1"/>
          <p:nvPr/>
        </p:nvSpPr>
        <p:spPr>
          <a:xfrm>
            <a:off x="9687970" y="3848891"/>
            <a:ext cx="2485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  <a:t>АРХИВ ОЦЕНОЧНЫХ МАТЕРИАЛОВ </a:t>
            </a:r>
            <a:b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  <a:t>ДЛЯ ПОДГОТОВКИ </a:t>
            </a:r>
            <a:b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  <a:t>К ДЕМОНСТРАЦИОННОМУ ЭКЗАМЕНУ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A08FC00-D694-422A-ADE0-B19DF29A1D13}"/>
              </a:ext>
            </a:extLst>
          </p:cNvPr>
          <p:cNvGrpSpPr/>
          <p:nvPr/>
        </p:nvGrpSpPr>
        <p:grpSpPr>
          <a:xfrm>
            <a:off x="5071068" y="4356723"/>
            <a:ext cx="4699000" cy="2442166"/>
            <a:chOff x="5391150" y="4445118"/>
            <a:chExt cx="4269593" cy="220935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8238A0F-4B6F-40B0-A22C-8C5B921AA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831" t="8042" r="18095" b="26558"/>
            <a:stretch/>
          </p:blipFill>
          <p:spPr>
            <a:xfrm>
              <a:off x="5886450" y="4526097"/>
              <a:ext cx="3257550" cy="1906453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231AEABA-F18A-4FF0-9940-A207D8188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150" y="4445118"/>
              <a:ext cx="4269593" cy="2209351"/>
            </a:xfrm>
            <a:prstGeom prst="rect">
              <a:avLst/>
            </a:prstGeom>
          </p:spPr>
        </p:pic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EDF13935-466F-4E30-ABB7-AB08F9D5C345}"/>
                </a:ext>
              </a:extLst>
            </p:cNvPr>
            <p:cNvSpPr/>
            <p:nvPr/>
          </p:nvSpPr>
          <p:spPr>
            <a:xfrm>
              <a:off x="7246655" y="6388559"/>
              <a:ext cx="554831" cy="6445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655A589E-1C62-4B85-8BE0-11CC8321C67B}"/>
              </a:ext>
            </a:extLst>
          </p:cNvPr>
          <p:cNvSpPr/>
          <p:nvPr/>
        </p:nvSpPr>
        <p:spPr>
          <a:xfrm>
            <a:off x="10116517" y="4981238"/>
            <a:ext cx="1357539" cy="1322315"/>
          </a:xfrm>
          <a:prstGeom prst="roundRect">
            <a:avLst>
              <a:gd name="adj" fmla="val 9656"/>
            </a:avLst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149952-E68E-400F-8B0A-99DB28A7C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72" y="5121194"/>
            <a:ext cx="1063228" cy="1063228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118A6BE-8874-4B84-9939-D37C5C1A7572}"/>
              </a:ext>
            </a:extLst>
          </p:cNvPr>
          <p:cNvSpPr/>
          <p:nvPr/>
        </p:nvSpPr>
        <p:spPr>
          <a:xfrm>
            <a:off x="5235310" y="0"/>
            <a:ext cx="1178517" cy="1091052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1B1B39F-6B8B-4B97-B2D3-3C2C20CCC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0441" y="229754"/>
            <a:ext cx="952500" cy="631544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7D2582D-BF2A-4E7D-8056-767E46A21C86}"/>
              </a:ext>
            </a:extLst>
          </p:cNvPr>
          <p:cNvSpPr/>
          <p:nvPr/>
        </p:nvSpPr>
        <p:spPr>
          <a:xfrm>
            <a:off x="5235310" y="1186399"/>
            <a:ext cx="1178517" cy="1091052"/>
          </a:xfrm>
          <a:prstGeom prst="rect">
            <a:avLst/>
          </a:prstGeom>
          <a:solidFill>
            <a:srgbClr val="A73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0514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1521</Words>
  <Application>Microsoft Office PowerPoint</Application>
  <PresentationFormat>Широкоэкранный</PresentationFormat>
  <Paragraphs>253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Akrobat ExtraBold</vt:lpstr>
      <vt:lpstr>Arial</vt:lpstr>
      <vt:lpstr>Arial Narrow</vt:lpstr>
      <vt:lpstr>Calibri</vt:lpstr>
      <vt:lpstr>Calibri Light</vt:lpstr>
      <vt:lpstr>Montserrat</vt:lpstr>
      <vt:lpstr>Montserrat Bold</vt:lpstr>
      <vt:lpstr>Montserrat Medium</vt:lpstr>
      <vt:lpstr>Symbol</vt:lpstr>
      <vt:lpstr>Wingdings</vt:lpstr>
      <vt:lpstr>Тема Office</vt:lpstr>
      <vt:lpstr>ФОРУМ СПО</vt:lpstr>
      <vt:lpstr>Примерное содержание программы ГИА в части, касающейся демонстрационного экзамена  </vt:lpstr>
      <vt:lpstr>Презентация PowerPoint</vt:lpstr>
      <vt:lpstr>Презентация PowerPoint</vt:lpstr>
      <vt:lpstr>Форма и сроки ГИА  </vt:lpstr>
      <vt:lpstr>Форма и сроки ГИА.  Особенности ДЭ ПУ</vt:lpstr>
      <vt:lpstr>Презентация PowerPoint</vt:lpstr>
      <vt:lpstr>Комплект оценочной документации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Документы выпускника  после успешного прохождения ГИА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ФОРУМ СПО</dc:title>
  <dc:creator>Nikolay Muromtsev</dc:creator>
  <cp:lastModifiedBy>Медведева Юлия</cp:lastModifiedBy>
  <cp:revision>150</cp:revision>
  <dcterms:created xsi:type="dcterms:W3CDTF">2024-07-09T06:14:06Z</dcterms:created>
  <dcterms:modified xsi:type="dcterms:W3CDTF">2024-08-29T08:58:16Z</dcterms:modified>
</cp:coreProperties>
</file>