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7559675" cy="10439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" userDrawn="1">
          <p15:clr>
            <a:srgbClr val="A4A3A4"/>
          </p15:clr>
        </p15:guide>
        <p15:guide id="2" pos="181" userDrawn="1">
          <p15:clr>
            <a:srgbClr val="A4A3A4"/>
          </p15:clr>
        </p15:guide>
        <p15:guide id="3" pos="4581" userDrawn="1">
          <p15:clr>
            <a:srgbClr val="A4A3A4"/>
          </p15:clr>
        </p15:guide>
        <p15:guide id="4" orient="horz" pos="6350" userDrawn="1">
          <p15:clr>
            <a:srgbClr val="A4A3A4"/>
          </p15:clr>
        </p15:guide>
        <p15:guide id="5" orient="horz" pos="7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3D89"/>
    <a:srgbClr val="05A198"/>
    <a:srgbClr val="ACB1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2069" y="-845"/>
      </p:cViewPr>
      <p:guideLst>
        <p:guide orient="horz" pos="136"/>
        <p:guide pos="181"/>
        <p:guide pos="4581"/>
        <p:guide orient="horz" pos="6350"/>
        <p:guide orient="horz" pos="7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910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30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1"/>
            <a:ext cx="1630055" cy="884690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91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622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50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244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431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4"/>
            <a:ext cx="6520220" cy="201780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59104"/>
            <a:ext cx="3198096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13281"/>
            <a:ext cx="3198096" cy="56087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1"/>
            <a:ext cx="3213847" cy="56087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582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533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48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3"/>
            <a:ext cx="3827085" cy="741874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64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3"/>
            <a:ext cx="3827085" cy="741874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84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414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8">
            <a:extLst>
              <a:ext uri="{FF2B5EF4-FFF2-40B4-BE49-F238E27FC236}">
                <a16:creationId xmlns:a16="http://schemas.microsoft.com/office/drawing/2014/main" id="{90561079-183F-46D9-9537-750EBC1ECDD2}"/>
              </a:ext>
            </a:extLst>
          </p:cNvPr>
          <p:cNvSpPr/>
          <p:nvPr/>
        </p:nvSpPr>
        <p:spPr>
          <a:xfrm>
            <a:off x="4942099" y="-1103941"/>
            <a:ext cx="4998313" cy="2207881"/>
          </a:xfrm>
          <a:prstGeom prst="roundRect">
            <a:avLst>
              <a:gd name="adj" fmla="val 50000"/>
            </a:avLst>
          </a:prstGeom>
          <a:gradFill>
            <a:gsLst>
              <a:gs pos="68000">
                <a:srgbClr val="00A098"/>
              </a:gs>
              <a:gs pos="20000">
                <a:srgbClr val="2E3D8A"/>
              </a:gs>
            </a:gsLst>
            <a:lin ang="2400000" scaled="0"/>
          </a:gradFill>
          <a:ln>
            <a:noFill/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BD4EFFD6-230C-4B79-92C1-D25784A0EEA6}"/>
              </a:ext>
            </a:extLst>
          </p:cNvPr>
          <p:cNvGrpSpPr/>
          <p:nvPr userDrawn="1"/>
        </p:nvGrpSpPr>
        <p:grpSpPr>
          <a:xfrm>
            <a:off x="5452680" y="231881"/>
            <a:ext cx="1819658" cy="617848"/>
            <a:chOff x="290294" y="231881"/>
            <a:chExt cx="1819658" cy="617848"/>
          </a:xfrm>
        </p:grpSpPr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B11B737-748F-450A-B09E-04173463EC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65898" y="231881"/>
              <a:ext cx="944054" cy="617848"/>
            </a:xfrm>
            <a:prstGeom prst="rect">
              <a:avLst/>
            </a:prstGeom>
          </p:spPr>
        </p:pic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CE443473-FB11-4279-88F8-16E1567B95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90294" y="231881"/>
              <a:ext cx="644711" cy="617848"/>
            </a:xfrm>
            <a:prstGeom prst="rect">
              <a:avLst/>
            </a:prstGeom>
          </p:spPr>
        </p:pic>
      </p:grp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0EC00F3A-D91B-4FB2-8428-1F7C2AA3A180}"/>
              </a:ext>
            </a:extLst>
          </p:cNvPr>
          <p:cNvSpPr txBox="1">
            <a:spLocks/>
          </p:cNvSpPr>
          <p:nvPr/>
        </p:nvSpPr>
        <p:spPr>
          <a:xfrm>
            <a:off x="188277" y="164087"/>
            <a:ext cx="4753822" cy="1085593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ru-RU" sz="26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ПРОГРАММА МЕРОПРИЯТИЯ</a:t>
            </a:r>
            <a:br>
              <a:rPr lang="ru-RU" sz="18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500" kern="100" dirty="0">
                <a:solidFill>
                  <a:srgbClr val="2D3D89"/>
                </a:solidFill>
                <a:effectLst/>
                <a:latin typeface="Akrobat Black" panose="00000A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Открытие школы подготовки экспертов </a:t>
            </a:r>
            <a:br>
              <a:rPr lang="ru-RU" sz="2500" kern="100" dirty="0">
                <a:solidFill>
                  <a:srgbClr val="2D3D89"/>
                </a:solidFill>
                <a:effectLst/>
                <a:latin typeface="Akrobat Black" panose="00000A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500" kern="100" dirty="0">
                <a:solidFill>
                  <a:srgbClr val="2D3D89"/>
                </a:solidFill>
                <a:effectLst/>
                <a:latin typeface="Akrobat Black" panose="00000A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в области качества профессионального образования </a:t>
            </a:r>
            <a:br>
              <a:rPr lang="ru-RU" sz="2500" kern="100" dirty="0">
                <a:solidFill>
                  <a:srgbClr val="2D3D89"/>
                </a:solidFill>
                <a:effectLst/>
                <a:latin typeface="Akrobat Black" panose="00000A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500" kern="100" dirty="0">
                <a:solidFill>
                  <a:srgbClr val="2D3D89"/>
                </a:solidFill>
                <a:effectLst/>
                <a:latin typeface="Akrobat Black" panose="00000A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«Профессиональный интенсив»</a:t>
            </a:r>
            <a:endParaRPr lang="ru-RU" sz="2500" kern="100" dirty="0">
              <a:solidFill>
                <a:srgbClr val="2D3D89"/>
              </a:solidFill>
              <a:latin typeface="Akrobat Black" panose="00000A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600" kern="100" dirty="0">
                <a:solidFill>
                  <a:srgbClr val="2D3D89"/>
                </a:solidFill>
                <a:latin typeface="Akrobat" panose="000006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ru-RU" sz="1600" kern="100" dirty="0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рамках Финала чемпионата профессионального мастерства «Профессионалы»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61F0D-655F-479B-9AE0-611F1F39FB09}"/>
              </a:ext>
            </a:extLst>
          </p:cNvPr>
          <p:cNvSpPr txBox="1"/>
          <p:nvPr/>
        </p:nvSpPr>
        <p:spPr>
          <a:xfrm>
            <a:off x="191235" y="1262826"/>
            <a:ext cx="7081103" cy="16507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9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ru-RU" sz="16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Дата проведения</a:t>
            </a:r>
            <a:r>
              <a:rPr lang="ru-RU" sz="14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1400" kern="100" dirty="0">
                <a:solidFill>
                  <a:srgbClr val="2E3D8A"/>
                </a:solidFill>
                <a:effectLst/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25 ноября 2023 г.</a:t>
            </a:r>
            <a:endParaRPr lang="ru-RU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9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ru-RU" sz="16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Время проведения:</a:t>
            </a:r>
            <a:r>
              <a:rPr lang="ru-RU" sz="1600" kern="100" dirty="0">
                <a:solidFill>
                  <a:srgbClr val="2E3D8A"/>
                </a:solidFill>
                <a:effectLst/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kern="100" dirty="0">
                <a:solidFill>
                  <a:srgbClr val="2E3D8A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12:30 – 14:00</a:t>
            </a:r>
            <a:endParaRPr lang="ru-RU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9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ru-RU" sz="16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Место проведения:</a:t>
            </a:r>
            <a:r>
              <a:rPr lang="ru-RU" sz="1600" kern="100" dirty="0">
                <a:solidFill>
                  <a:srgbClr val="2E3D8A"/>
                </a:solidFill>
                <a:effectLst/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</a:rPr>
              <a:t>Санкт-Петербург, КВЦ «</a:t>
            </a:r>
            <a:r>
              <a:rPr lang="ru-RU" sz="1400" dirty="0" err="1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</a:rPr>
              <a:t>Экспофорум</a:t>
            </a:r>
            <a:r>
              <a:rPr lang="ru-RU" sz="1400" dirty="0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</a:rPr>
              <a:t>», площадка </a:t>
            </a:r>
            <a:r>
              <a:rPr lang="en-GB" sz="1400" dirty="0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</a:rPr>
              <a:t>H</a:t>
            </a:r>
            <a:r>
              <a:rPr lang="ru-RU" sz="1400" dirty="0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</a:rPr>
              <a:t>25-27</a:t>
            </a:r>
            <a:endParaRPr lang="en-GB" sz="1400" kern="100" dirty="0">
              <a:solidFill>
                <a:srgbClr val="2D3D89"/>
              </a:solidFill>
              <a:effectLst/>
              <a:latin typeface="Akrobat" panose="000006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9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ru-RU" sz="16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Количество участников</a:t>
            </a:r>
            <a:r>
              <a:rPr lang="ru-RU" sz="14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1400" kern="100" dirty="0">
                <a:solidFill>
                  <a:srgbClr val="2E3D8A"/>
                </a:solidFill>
                <a:effectLst/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140 человек</a:t>
            </a:r>
            <a:endParaRPr lang="en-GB" sz="1400" kern="100" dirty="0">
              <a:solidFill>
                <a:srgbClr val="2E3D8A"/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9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ru-RU" sz="1600" b="1" kern="100" dirty="0">
                <a:solidFill>
                  <a:srgbClr val="2D3D89"/>
                </a:solidFill>
                <a:effectLst/>
                <a:latin typeface="Akrobat ExtraBold" panose="000009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Целевая аудитория:</a:t>
            </a:r>
            <a:r>
              <a:rPr lang="ru-RU" sz="1600" kern="100" dirty="0">
                <a:solidFill>
                  <a:srgbClr val="2D3D89"/>
                </a:solidFill>
                <a:effectLst/>
                <a:latin typeface="Akrobat ExtraBold" panose="000009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kern="100" dirty="0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эксперты-разработчики оценочных материалов</a:t>
            </a:r>
          </a:p>
          <a:p>
            <a:pPr marL="285750" indent="-285750">
              <a:lnSpc>
                <a:spcPct val="9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endParaRPr lang="ru-RU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80DD958F-C15E-E196-ADC6-177F4DD87D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206044"/>
              </p:ext>
            </p:extLst>
          </p:nvPr>
        </p:nvGraphicFramePr>
        <p:xfrm>
          <a:off x="239839" y="2684190"/>
          <a:ext cx="7079996" cy="5739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093">
                  <a:extLst>
                    <a:ext uri="{9D8B030D-6E8A-4147-A177-3AD203B41FA5}">
                      <a16:colId xmlns:a16="http://schemas.microsoft.com/office/drawing/2014/main" val="2898437959"/>
                    </a:ext>
                  </a:extLst>
                </a:gridCol>
                <a:gridCol w="2354805">
                  <a:extLst>
                    <a:ext uri="{9D8B030D-6E8A-4147-A177-3AD203B41FA5}">
                      <a16:colId xmlns:a16="http://schemas.microsoft.com/office/drawing/2014/main" val="937476362"/>
                    </a:ext>
                  </a:extLst>
                </a:gridCol>
                <a:gridCol w="4254098">
                  <a:extLst>
                    <a:ext uri="{9D8B030D-6E8A-4147-A177-3AD203B41FA5}">
                      <a16:colId xmlns:a16="http://schemas.microsoft.com/office/drawing/2014/main" val="11187031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ФИО выступающего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Должность</a:t>
                      </a:r>
                      <a:endParaRPr lang="ru-RU" sz="1800" dirty="0">
                        <a:latin typeface="Akrobat Black" panose="00000A00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178182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kern="1200" dirty="0">
                          <a:solidFill>
                            <a:srgbClr val="2D3D89"/>
                          </a:solidFill>
                          <a:latin typeface="Akrobat ExtraBold" panose="00000900000000000000" pitchFamily="50" charset="0"/>
                          <a:ea typeface="+mn-ea"/>
                          <a:cs typeface="+mn-cs"/>
                        </a:rPr>
                        <a:t>Модераторы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9635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0" kern="1200" dirty="0" err="1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Зиминова</a:t>
                      </a:r>
                      <a:r>
                        <a:rPr kumimoji="0" lang="ru-RU" sz="1400" b="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 Татьяна Игоревна</a:t>
                      </a:r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kern="1200" dirty="0">
                          <a:solidFill>
                            <a:srgbClr val="2D3D89"/>
                          </a:solidFill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Заместитель начальника Центра методического сопровождения и обеспечения оценочными материалами </a:t>
                      </a:r>
                      <a:r>
                        <a:rPr lang="ru-RU" sz="1400" b="1" i="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ФГБОУ ДПО ИРПО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15948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Бутырин Владимир Вадимович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kern="1200" dirty="0">
                          <a:solidFill>
                            <a:srgbClr val="2D3D89"/>
                          </a:solidFill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Главный специалист отдела по организации разработки оценочных материалов </a:t>
                      </a:r>
                      <a:r>
                        <a:rPr lang="ru-RU" sz="1400" b="1" i="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ФГБОУ ДПО ИРПО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97544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kern="1200" dirty="0">
                          <a:solidFill>
                            <a:srgbClr val="2D3D89"/>
                          </a:solidFill>
                          <a:latin typeface="Akrobat ExtraBold" panose="00000900000000000000" pitchFamily="50" charset="0"/>
                          <a:ea typeface="+mn-ea"/>
                          <a:cs typeface="+mn-cs"/>
                        </a:rPr>
                        <a:t>Спикеры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518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Софронова Марина Иннокентьевна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Заместитель директора Департамента государственной политики в сфере среднего профессионального образования и профессионального обучения </a:t>
                      </a:r>
                      <a:r>
                        <a:rPr lang="ru-RU" sz="1400" kern="1200" dirty="0" err="1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Минпросвещения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 России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>
                        <a:solidFill>
                          <a:srgbClr val="2D3D89"/>
                        </a:solidFill>
                        <a:effectLst/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4421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Уфимцев Данил Александрович</a:t>
                      </a:r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>
                          <a:solidFill>
                            <a:srgbClr val="2D3D89"/>
                          </a:solidFill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Начальник Департамента </a:t>
                      </a:r>
                      <a:r>
                        <a:rPr lang="ru-RU" sz="1400" b="1" i="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обеспечения               </a:t>
                      </a:r>
                      <a:endParaRPr lang="en-GB" sz="1400" b="1" i="0" kern="1200" dirty="0">
                        <a:solidFill>
                          <a:srgbClr val="2D3D89"/>
                        </a:solidFill>
                        <a:effectLst/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и развития системы оценки качества профессионального образования ФГБОУ ДПО ИРПО</a:t>
                      </a:r>
                      <a:endParaRPr lang="ru-RU" sz="1400" kern="1200" dirty="0">
                        <a:solidFill>
                          <a:srgbClr val="2D3D89"/>
                        </a:solidFill>
                        <a:effectLst/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0147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3.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Лейбов Алексей Михайлович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Заместитель начальника </a:t>
                      </a:r>
                      <a:r>
                        <a:rPr lang="ru-RU" sz="1400" b="1" i="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Центра организации демонстрационного экзамена и развития информационных систем ФГБОУ ДПО ИРПО</a:t>
                      </a:r>
                      <a:endParaRPr kumimoji="0" lang="ru-RU" sz="1400" b="1" kern="1200" dirty="0">
                        <a:solidFill>
                          <a:srgbClr val="2D3D89"/>
                        </a:solidFill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4288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4.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Кожа Наталья Владимировна</a:t>
                      </a:r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>
                          <a:solidFill>
                            <a:srgbClr val="2D3D89"/>
                          </a:solidFill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Руководитель отдела развития и сопровождения чемпионатов профессионального мастерства </a:t>
                      </a:r>
                      <a:br>
                        <a:rPr kumimoji="0" lang="ru-RU" sz="1400" b="1" kern="1200" dirty="0">
                          <a:solidFill>
                            <a:srgbClr val="2D3D89"/>
                          </a:solidFill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</a:br>
                      <a:r>
                        <a:rPr kumimoji="0" lang="ru-RU" sz="1400" b="1" kern="1200" dirty="0">
                          <a:solidFill>
                            <a:srgbClr val="2D3D89"/>
                          </a:solidFill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и коммуникаций ГАПОУ СО "Екатеринбургский экономико-технологический колледж", Менеджер компетенции "Хлебопечение" чемпионатного движения "Профессионалы"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341138"/>
                  </a:ext>
                </a:extLst>
              </a:tr>
            </a:tbl>
          </a:graphicData>
        </a:graphic>
      </p:graphicFrame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653B53D3-0814-B3B2-B439-745A7B0054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561794"/>
              </p:ext>
            </p:extLst>
          </p:nvPr>
        </p:nvGraphicFramePr>
        <p:xfrm>
          <a:off x="239837" y="8445565"/>
          <a:ext cx="7079997" cy="722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9997">
                  <a:extLst>
                    <a:ext uri="{9D8B030D-6E8A-4147-A177-3AD203B41FA5}">
                      <a16:colId xmlns:a16="http://schemas.microsoft.com/office/drawing/2014/main" val="28984379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Цель мероприятия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17818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>
                          <a:solidFill>
                            <a:srgbClr val="2D3D89"/>
                          </a:solidFill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Торжественное открытие школы подготовки экспертов в области качества профессионального образования «Профессиональный интенсив», ознакомление аудитории с программами школы.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963503"/>
                  </a:ext>
                </a:extLst>
              </a:tr>
            </a:tbl>
          </a:graphicData>
        </a:graphic>
      </p:graphicFrame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697FA7A3-1BBE-5312-CFD6-5BB7A0320B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410048"/>
              </p:ext>
            </p:extLst>
          </p:nvPr>
        </p:nvGraphicFramePr>
        <p:xfrm>
          <a:off x="239838" y="9168080"/>
          <a:ext cx="7079997" cy="1255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9997">
                  <a:extLst>
                    <a:ext uri="{9D8B030D-6E8A-4147-A177-3AD203B41FA5}">
                      <a16:colId xmlns:a16="http://schemas.microsoft.com/office/drawing/2014/main" val="28984379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Краткая аннотация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17818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/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В рамках данного мероприятия состоится открытие школы подготовки экспертов в области качества профессионального образования «Профессиональный интенсив», будут представлены основные направления деятельности, а также планируемые к реализации образовательные программы.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963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686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9387DE52-0AF1-47E1-A759-9B0AFE45CF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00883"/>
              </p:ext>
            </p:extLst>
          </p:nvPr>
        </p:nvGraphicFramePr>
        <p:xfrm>
          <a:off x="287338" y="1551888"/>
          <a:ext cx="6984422" cy="703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2898437959"/>
                    </a:ext>
                  </a:extLst>
                </a:gridCol>
                <a:gridCol w="6480422">
                  <a:extLst>
                    <a:ext uri="{9D8B030D-6E8A-4147-A177-3AD203B41FA5}">
                      <a16:colId xmlns:a16="http://schemas.microsoft.com/office/drawing/2014/main" val="1299838549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Программа мероприятия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kern="1200" dirty="0">
                        <a:solidFill>
                          <a:schemeClr val="bg1"/>
                        </a:solidFill>
                        <a:latin typeface="Akrobat Bold" panose="00000800000000000000" pitchFamily="50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1781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800" kern="100" dirty="0">
                          <a:solidFill>
                            <a:srgbClr val="2D3D89"/>
                          </a:solidFill>
                          <a:effectLst/>
                          <a:latin typeface="Akrobat Black" panose="00000A00000000000000" pitchFamily="50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D3D89"/>
                          </a:solidFill>
                          <a:effectLst/>
                          <a:uLnTx/>
                          <a:uFillTx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Проведение опроса «Запросы слушателей на обучение»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938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800" kern="100" dirty="0">
                          <a:solidFill>
                            <a:srgbClr val="2D3D89"/>
                          </a:solidFill>
                          <a:effectLst/>
                          <a:latin typeface="Akrobat Black" panose="00000A00000000000000" pitchFamily="50" charset="0"/>
                          <a:ea typeface="+mn-ea"/>
                          <a:cs typeface="Times New Roman" panose="02020603050405020304" pitchFamily="18" charset="0"/>
                        </a:rPr>
                        <a:t>2.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D3D89"/>
                          </a:solidFill>
                          <a:effectLst/>
                          <a:uLnTx/>
                          <a:uFillTx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Проведение презентации концепции школы, целей, задач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1614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800" kern="100" dirty="0">
                          <a:solidFill>
                            <a:srgbClr val="2D3D89"/>
                          </a:solidFill>
                          <a:effectLst/>
                          <a:latin typeface="Akrobat Black" panose="00000A00000000000000" pitchFamily="50" charset="0"/>
                          <a:ea typeface="+mn-ea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D3D89"/>
                          </a:solidFill>
                          <a:effectLst/>
                          <a:uLnTx/>
                          <a:uFillTx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Приветственное слово Д.А. Уфимцева, слово «О значимости обучения экспертов в области качества профессионального образования»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5114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800" kern="100" dirty="0">
                          <a:solidFill>
                            <a:srgbClr val="2D3D89"/>
                          </a:solidFill>
                          <a:effectLst/>
                          <a:latin typeface="Akrobat Black" panose="00000A00000000000000" pitchFamily="50" charset="0"/>
                          <a:ea typeface="+mn-ea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D3D89"/>
                          </a:solidFill>
                          <a:effectLst/>
                          <a:uLnTx/>
                          <a:uFillTx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Приветственное слово М.И. Софроновой, торжественное открытие школы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9386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800" kern="100" dirty="0">
                          <a:solidFill>
                            <a:srgbClr val="2D3D89"/>
                          </a:solidFill>
                          <a:effectLst/>
                          <a:latin typeface="Akrobat Black" panose="00000A00000000000000" pitchFamily="50" charset="0"/>
                          <a:ea typeface="+mn-ea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D3D89"/>
                          </a:solidFill>
                          <a:effectLst/>
                          <a:uLnTx/>
                          <a:uFillTx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Видеоролик о школе «</a:t>
                      </a:r>
                      <a:r>
                        <a:rPr kumimoji="0" lang="ru-RU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2D3D89"/>
                          </a:solidFill>
                          <a:effectLst/>
                          <a:uLnTx/>
                          <a:uFillTx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ПрофИнтенсив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D3D89"/>
                          </a:solidFill>
                          <a:effectLst/>
                          <a:uLnTx/>
                          <a:uFillTx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»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1392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800" kern="100" dirty="0">
                          <a:solidFill>
                            <a:srgbClr val="2D3D89"/>
                          </a:solidFill>
                          <a:effectLst/>
                          <a:latin typeface="Akrobat Black" panose="00000A00000000000000" pitchFamily="50" charset="0"/>
                          <a:ea typeface="+mn-ea"/>
                          <a:cs typeface="Times New Roman" panose="02020603050405020304" pitchFamily="18" charset="0"/>
                        </a:rPr>
                        <a:t>6.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D3D89"/>
                          </a:solidFill>
                          <a:effectLst/>
                          <a:uLnTx/>
                          <a:uFillTx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Проведение презентации программ, направленных на обучение организации и проведения демонстрационного экзамена различных категорий, Школы подготовки экспертов в области качества профессионального образования «</a:t>
                      </a:r>
                      <a:r>
                        <a:rPr kumimoji="0" lang="ru-RU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2D3D89"/>
                          </a:solidFill>
                          <a:effectLst/>
                          <a:uLnTx/>
                          <a:uFillTx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ПрофИнтенсив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D3D89"/>
                          </a:solidFill>
                          <a:effectLst/>
                          <a:uLnTx/>
                          <a:uFillTx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»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65365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7.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D3D89"/>
                          </a:solidFill>
                          <a:effectLst/>
                          <a:uLnTx/>
                          <a:uFillTx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Проведение презентации программ, направленных на обучение экспертов-разработчиков и разработку оценочных материалов </a:t>
                      </a:r>
                      <a:b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D3D89"/>
                          </a:solidFill>
                          <a:effectLst/>
                          <a:uLnTx/>
                          <a:uFillTx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</a:b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D3D89"/>
                          </a:solidFill>
                          <a:effectLst/>
                          <a:uLnTx/>
                          <a:uFillTx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для демонстрационного экзамена, Школы подготовки экспертов </a:t>
                      </a:r>
                      <a:b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D3D89"/>
                          </a:solidFill>
                          <a:effectLst/>
                          <a:uLnTx/>
                          <a:uFillTx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</a:b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D3D89"/>
                          </a:solidFill>
                          <a:effectLst/>
                          <a:uLnTx/>
                          <a:uFillTx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в области качества профессионального образования «Профессиональный интенсив»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43193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8.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D3D89"/>
                          </a:solidFill>
                          <a:effectLst/>
                          <a:uLnTx/>
                          <a:uFillTx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Выступление Н.В. Кожа «Об актуальности представленных программ обучения»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86547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9.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D3D89"/>
                          </a:solidFill>
                          <a:effectLst/>
                          <a:uLnTx/>
                          <a:uFillTx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Презентация программ ДПО «Содействие занятости» от ФГБОУ ДПО ИРПО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37419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10.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D3D89"/>
                          </a:solidFill>
                          <a:effectLst/>
                          <a:uLnTx/>
                          <a:uFillTx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Завершение мероприятия. Общее фото участников мероприятия.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946422"/>
                  </a:ext>
                </a:extLst>
              </a:tr>
            </a:tbl>
          </a:graphicData>
        </a:graphic>
      </p:graphicFrame>
      <p:sp>
        <p:nvSpPr>
          <p:cNvPr id="5" name="Прямоугольник 18">
            <a:extLst>
              <a:ext uri="{FF2B5EF4-FFF2-40B4-BE49-F238E27FC236}">
                <a16:creationId xmlns:a16="http://schemas.microsoft.com/office/drawing/2014/main" id="{90561079-183F-46D9-9537-750EBC1ECDD2}"/>
              </a:ext>
            </a:extLst>
          </p:cNvPr>
          <p:cNvSpPr/>
          <p:nvPr/>
        </p:nvSpPr>
        <p:spPr>
          <a:xfrm>
            <a:off x="4942099" y="-1103941"/>
            <a:ext cx="4998313" cy="2207881"/>
          </a:xfrm>
          <a:prstGeom prst="roundRect">
            <a:avLst>
              <a:gd name="adj" fmla="val 50000"/>
            </a:avLst>
          </a:prstGeom>
          <a:gradFill>
            <a:gsLst>
              <a:gs pos="68000">
                <a:srgbClr val="00A098"/>
              </a:gs>
              <a:gs pos="20000">
                <a:srgbClr val="2E3D8A"/>
              </a:gs>
            </a:gsLst>
            <a:lin ang="2400000" scaled="0"/>
          </a:gradFill>
          <a:ln>
            <a:noFill/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BD4EFFD6-230C-4B79-92C1-D25784A0EEA6}"/>
              </a:ext>
            </a:extLst>
          </p:cNvPr>
          <p:cNvGrpSpPr/>
          <p:nvPr userDrawn="1"/>
        </p:nvGrpSpPr>
        <p:grpSpPr>
          <a:xfrm>
            <a:off x="5452680" y="231881"/>
            <a:ext cx="1819658" cy="617848"/>
            <a:chOff x="290294" y="231881"/>
            <a:chExt cx="1819658" cy="617848"/>
          </a:xfrm>
        </p:grpSpPr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B11B737-748F-450A-B09E-04173463EC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65898" y="231881"/>
              <a:ext cx="944054" cy="617848"/>
            </a:xfrm>
            <a:prstGeom prst="rect">
              <a:avLst/>
            </a:prstGeom>
          </p:spPr>
        </p:pic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CE443473-FB11-4279-88F8-16E1567B95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90294" y="231881"/>
              <a:ext cx="644711" cy="617848"/>
            </a:xfrm>
            <a:prstGeom prst="rect">
              <a:avLst/>
            </a:prstGeom>
          </p:spPr>
        </p:pic>
      </p:grp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298D3802-CEBE-5123-A3F1-60D68CEF6EE7}"/>
              </a:ext>
            </a:extLst>
          </p:cNvPr>
          <p:cNvSpPr txBox="1">
            <a:spLocks/>
          </p:cNvSpPr>
          <p:nvPr/>
        </p:nvSpPr>
        <p:spPr>
          <a:xfrm>
            <a:off x="188277" y="164087"/>
            <a:ext cx="4753822" cy="1085593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ru-RU" sz="26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ПРОГРАММА МЕРОПРИЯТИЯ</a:t>
            </a:r>
            <a:br>
              <a:rPr lang="ru-RU" sz="18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500" kern="100" dirty="0">
                <a:solidFill>
                  <a:srgbClr val="2D3D89"/>
                </a:solidFill>
                <a:effectLst/>
                <a:latin typeface="Akrobat Black" panose="00000A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«Проектная мастерская «Технология и методология организации и разработк</a:t>
            </a:r>
            <a:r>
              <a:rPr lang="ru-RU" sz="2500" kern="100" dirty="0">
                <a:solidFill>
                  <a:srgbClr val="2D3D89"/>
                </a:solidFill>
                <a:latin typeface="Akrobat Black" panose="00000A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и оценочных материалов» </a:t>
            </a:r>
          </a:p>
          <a:p>
            <a:pPr>
              <a:lnSpc>
                <a:spcPct val="120000"/>
              </a:lnSpc>
            </a:pPr>
            <a:r>
              <a:rPr lang="ru-RU" sz="1600" kern="100" dirty="0">
                <a:solidFill>
                  <a:srgbClr val="2D3D89"/>
                </a:solidFill>
                <a:latin typeface="Akrobat" panose="000006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ru-RU" sz="1600" kern="100" dirty="0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рамках Финала чемпионата профессионального мастерства «Профессионалы»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DBFD4FB6-0EE0-5BBF-11C8-33E1FB1333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401440"/>
              </p:ext>
            </p:extLst>
          </p:nvPr>
        </p:nvGraphicFramePr>
        <p:xfrm>
          <a:off x="287338" y="8592817"/>
          <a:ext cx="6984422" cy="1682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2898437959"/>
                    </a:ext>
                  </a:extLst>
                </a:gridCol>
                <a:gridCol w="6480422">
                  <a:extLst>
                    <a:ext uri="{9D8B030D-6E8A-4147-A177-3AD203B41FA5}">
                      <a16:colId xmlns:a16="http://schemas.microsoft.com/office/drawing/2014/main" val="1299838549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Планируемые результаты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kern="1200" dirty="0">
                        <a:solidFill>
                          <a:schemeClr val="bg1"/>
                        </a:solidFill>
                        <a:latin typeface="Akrobat Bold" panose="00000800000000000000" pitchFamily="50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1781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800" kern="100" dirty="0">
                          <a:solidFill>
                            <a:srgbClr val="2D3D89"/>
                          </a:solidFill>
                          <a:effectLst/>
                          <a:latin typeface="Akrobat Black" panose="00000A00000000000000" pitchFamily="50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Официальное открытие школы «Профессиональный интенсив»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93899"/>
                  </a:ext>
                </a:extLst>
              </a:tr>
              <a:tr h="1258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Презентация образовательных программ школы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963503"/>
                  </a:ext>
                </a:extLst>
              </a:tr>
              <a:tr h="285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3.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Повышение уровня заинтересованности аудитории к образовательным программам школы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159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3819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1017</TotalTime>
  <Words>463</Words>
  <Application>Microsoft Office PowerPoint</Application>
  <PresentationFormat>Произвольный</PresentationFormat>
  <Paragraphs>65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2" baseType="lpstr">
      <vt:lpstr>Akrobat</vt:lpstr>
      <vt:lpstr>Akrobat Black</vt:lpstr>
      <vt:lpstr>Akrobat ExtraBold</vt:lpstr>
      <vt:lpstr>Akrobat SemiBold</vt:lpstr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11</cp:revision>
  <dcterms:created xsi:type="dcterms:W3CDTF">2023-08-30T12:14:42Z</dcterms:created>
  <dcterms:modified xsi:type="dcterms:W3CDTF">2023-12-01T06:16:09Z</dcterms:modified>
</cp:coreProperties>
</file>