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7559675" cy="10439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6" userDrawn="1">
          <p15:clr>
            <a:srgbClr val="A4A3A4"/>
          </p15:clr>
        </p15:guide>
        <p15:guide id="2" pos="181" userDrawn="1">
          <p15:clr>
            <a:srgbClr val="A4A3A4"/>
          </p15:clr>
        </p15:guide>
        <p15:guide id="3" pos="4581" userDrawn="1">
          <p15:clr>
            <a:srgbClr val="A4A3A4"/>
          </p15:clr>
        </p15:guide>
        <p15:guide id="4" orient="horz" pos="6350" userDrawn="1">
          <p15:clr>
            <a:srgbClr val="A4A3A4"/>
          </p15:clr>
        </p15:guide>
        <p15:guide id="5" orient="horz" pos="703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D3D89"/>
    <a:srgbClr val="05A198"/>
    <a:srgbClr val="ACB1C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 showGuides="1">
      <p:cViewPr varScale="1">
        <p:scale>
          <a:sx n="49" d="100"/>
          <a:sy n="49" d="100"/>
        </p:scale>
        <p:origin x="2044" y="68"/>
      </p:cViewPr>
      <p:guideLst>
        <p:guide orient="horz" pos="136"/>
        <p:guide pos="181"/>
        <p:guide pos="4581"/>
        <p:guide orient="horz" pos="6350"/>
        <p:guide orient="horz" pos="703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ergei Shishmakov" userId="900909743392a695" providerId="LiveId" clId="{2777DCEA-011E-4B92-B919-F405AB7A6CAE}"/>
    <pc:docChg chg="undo custSel modSld">
      <pc:chgData name="Sergei Shishmakov" userId="900909743392a695" providerId="LiveId" clId="{2777DCEA-011E-4B92-B919-F405AB7A6CAE}" dt="2023-11-22T13:30:08.076" v="163" actId="1036"/>
      <pc:docMkLst>
        <pc:docMk/>
      </pc:docMkLst>
      <pc:sldChg chg="modSp mod">
        <pc:chgData name="Sergei Shishmakov" userId="900909743392a695" providerId="LiveId" clId="{2777DCEA-011E-4B92-B919-F405AB7A6CAE}" dt="2023-11-22T13:30:08.076" v="163" actId="1036"/>
        <pc:sldMkLst>
          <pc:docMk/>
          <pc:sldMk cId="1928686951" sldId="256"/>
        </pc:sldMkLst>
        <pc:spChg chg="mod">
          <ac:chgData name="Sergei Shishmakov" userId="900909743392a695" providerId="LiveId" clId="{2777DCEA-011E-4B92-B919-F405AB7A6CAE}" dt="2023-11-22T13:29:57.398" v="143" actId="1035"/>
          <ac:spMkLst>
            <pc:docMk/>
            <pc:sldMk cId="1928686951" sldId="256"/>
            <ac:spMk id="11" creationId="{92761F0D-655F-479B-9AE0-611F1F39FB09}"/>
          </ac:spMkLst>
        </pc:spChg>
        <pc:graphicFrameChg chg="mod modGraphic">
          <ac:chgData name="Sergei Shishmakov" userId="900909743392a695" providerId="LiveId" clId="{2777DCEA-011E-4B92-B919-F405AB7A6CAE}" dt="2023-11-22T13:30:02.098" v="158" actId="1035"/>
          <ac:graphicFrameMkLst>
            <pc:docMk/>
            <pc:sldMk cId="1928686951" sldId="256"/>
            <ac:graphicFrameMk id="2" creationId="{80DD958F-C15E-E196-ADC6-177F4DD87DB7}"/>
          </ac:graphicFrameMkLst>
        </pc:graphicFrameChg>
        <pc:graphicFrameChg chg="mod">
          <ac:chgData name="Sergei Shishmakov" userId="900909743392a695" providerId="LiveId" clId="{2777DCEA-011E-4B92-B919-F405AB7A6CAE}" dt="2023-11-22T13:30:08.076" v="163" actId="1036"/>
          <ac:graphicFrameMkLst>
            <pc:docMk/>
            <pc:sldMk cId="1928686951" sldId="256"/>
            <ac:graphicFrameMk id="10" creationId="{653B53D3-0814-B3B2-B439-745A7B0054D5}"/>
          </ac:graphicFrameMkLst>
        </pc:graphicFrameChg>
        <pc:graphicFrameChg chg="mod">
          <ac:chgData name="Sergei Shishmakov" userId="900909743392a695" providerId="LiveId" clId="{2777DCEA-011E-4B92-B919-F405AB7A6CAE}" dt="2023-11-22T13:27:23.548" v="15" actId="1036"/>
          <ac:graphicFrameMkLst>
            <pc:docMk/>
            <pc:sldMk cId="1928686951" sldId="256"/>
            <ac:graphicFrameMk id="13" creationId="{697FA7A3-1BBE-5312-CFD6-5BB7A0320BC9}"/>
          </ac:graphicFrameMkLst>
        </pc:graphicFrameChg>
      </pc:sldChg>
    </pc:docChg>
  </pc:docChgLst>
  <pc:docChgLst>
    <pc:chgData name="Sergei Shishmakov" userId="900909743392a695" providerId="LiveId" clId="{94A2DBDA-62FC-43B1-81B3-010B298CC928}"/>
    <pc:docChg chg="custSel modSld">
      <pc:chgData name="Sergei Shishmakov" userId="900909743392a695" providerId="LiveId" clId="{94A2DBDA-62FC-43B1-81B3-010B298CC928}" dt="2023-12-01T11:29:40.749" v="47" actId="1036"/>
      <pc:docMkLst>
        <pc:docMk/>
      </pc:docMkLst>
      <pc:sldChg chg="modSp mod">
        <pc:chgData name="Sergei Shishmakov" userId="900909743392a695" providerId="LiveId" clId="{94A2DBDA-62FC-43B1-81B3-010B298CC928}" dt="2023-12-01T11:29:40.749" v="47" actId="1036"/>
        <pc:sldMkLst>
          <pc:docMk/>
          <pc:sldMk cId="1928686951" sldId="256"/>
        </pc:sldMkLst>
        <pc:graphicFrameChg chg="mod modGraphic">
          <ac:chgData name="Sergei Shishmakov" userId="900909743392a695" providerId="LiveId" clId="{94A2DBDA-62FC-43B1-81B3-010B298CC928}" dt="2023-12-01T11:29:30.078" v="25" actId="1076"/>
          <ac:graphicFrameMkLst>
            <pc:docMk/>
            <pc:sldMk cId="1928686951" sldId="256"/>
            <ac:graphicFrameMk id="2" creationId="{80DD958F-C15E-E196-ADC6-177F4DD87DB7}"/>
          </ac:graphicFrameMkLst>
        </pc:graphicFrameChg>
        <pc:graphicFrameChg chg="mod">
          <ac:chgData name="Sergei Shishmakov" userId="900909743392a695" providerId="LiveId" clId="{94A2DBDA-62FC-43B1-81B3-010B298CC928}" dt="2023-12-01T11:29:35.639" v="39" actId="1035"/>
          <ac:graphicFrameMkLst>
            <pc:docMk/>
            <pc:sldMk cId="1928686951" sldId="256"/>
            <ac:graphicFrameMk id="10" creationId="{653B53D3-0814-B3B2-B439-745A7B0054D5}"/>
          </ac:graphicFrameMkLst>
        </pc:graphicFrameChg>
        <pc:graphicFrameChg chg="mod">
          <ac:chgData name="Sergei Shishmakov" userId="900909743392a695" providerId="LiveId" clId="{94A2DBDA-62FC-43B1-81B3-010B298CC928}" dt="2023-12-01T11:29:40.749" v="47" actId="1036"/>
          <ac:graphicFrameMkLst>
            <pc:docMk/>
            <pc:sldMk cId="1928686951" sldId="256"/>
            <ac:graphicFrameMk id="13" creationId="{697FA7A3-1BBE-5312-CFD6-5BB7A0320BC9}"/>
          </ac:graphicFrameMkLst>
        </pc:graphicFrame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08486"/>
            <a:ext cx="6425724" cy="3634458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483102"/>
            <a:ext cx="5669756" cy="2520438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89D20-361E-433D-8996-14C281E42D4F}" type="datetimeFigureOut">
              <a:rPr lang="ru-RU" smtClean="0"/>
              <a:t>01.12.2023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73CE8-015F-4FDE-BB81-8AB44C414AB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969103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89D20-361E-433D-8996-14C281E42D4F}" type="datetimeFigureOut">
              <a:rPr lang="ru-RU" smtClean="0"/>
              <a:t>01.12.2023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73CE8-015F-4FDE-BB81-8AB44C414AB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93039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55801"/>
            <a:ext cx="1630055" cy="8846909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55801"/>
            <a:ext cx="4795669" cy="8846909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89D20-361E-433D-8996-14C281E42D4F}" type="datetimeFigureOut">
              <a:rPr lang="ru-RU" smtClean="0"/>
              <a:t>01.12.2023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73CE8-015F-4FDE-BB81-8AB44C414AB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3919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89D20-361E-433D-8996-14C281E42D4F}" type="datetimeFigureOut">
              <a:rPr lang="ru-RU" smtClean="0"/>
              <a:t>01.12.2023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73CE8-015F-4FDE-BB81-8AB44C414AB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56228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02603"/>
            <a:ext cx="6520220" cy="4342500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6986185"/>
            <a:ext cx="6520220" cy="2283618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/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89D20-361E-433D-8996-14C281E42D4F}" type="datetimeFigureOut">
              <a:rPr lang="ru-RU" smtClean="0"/>
              <a:t>01.12.2023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73CE8-015F-4FDE-BB81-8AB44C414AB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672445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779007"/>
            <a:ext cx="3212862" cy="662370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779007"/>
            <a:ext cx="3212862" cy="662370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89D20-361E-433D-8996-14C281E42D4F}" type="datetimeFigureOut">
              <a:rPr lang="ru-RU" smtClean="0"/>
              <a:t>01.12.2023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73CE8-015F-4FDE-BB81-8AB44C414AB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024316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55804"/>
            <a:ext cx="6520220" cy="2017801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559104"/>
            <a:ext cx="3198096" cy="1254177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813281"/>
            <a:ext cx="3198096" cy="560876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559104"/>
            <a:ext cx="3213847" cy="1254177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813281"/>
            <a:ext cx="3213847" cy="560876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89D20-361E-433D-8996-14C281E42D4F}" type="datetimeFigureOut">
              <a:rPr lang="ru-RU" smtClean="0"/>
              <a:t>01.12.2023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73CE8-015F-4FDE-BB81-8AB44C414AB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295821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89D20-361E-433D-8996-14C281E42D4F}" type="datetimeFigureOut">
              <a:rPr lang="ru-RU" smtClean="0"/>
              <a:t>01.12.2023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73CE8-015F-4FDE-BB81-8AB44C414AB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35334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89D20-361E-433D-8996-14C281E42D4F}" type="datetimeFigureOut">
              <a:rPr lang="ru-RU" smtClean="0"/>
              <a:t>01.12.2023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73CE8-015F-4FDE-BB81-8AB44C414AB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44829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695960"/>
            <a:ext cx="2438192" cy="2435860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03083"/>
            <a:ext cx="3827085" cy="7418740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131820"/>
            <a:ext cx="2438192" cy="5802084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89D20-361E-433D-8996-14C281E42D4F}" type="datetimeFigureOut">
              <a:rPr lang="ru-RU" smtClean="0"/>
              <a:t>01.12.2023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73CE8-015F-4FDE-BB81-8AB44C414AB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98644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695960"/>
            <a:ext cx="2438192" cy="2435860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03083"/>
            <a:ext cx="3827085" cy="7418740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131820"/>
            <a:ext cx="2438192" cy="5802084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89D20-361E-433D-8996-14C281E42D4F}" type="datetimeFigureOut">
              <a:rPr lang="ru-RU" smtClean="0"/>
              <a:t>01.12.2023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73CE8-015F-4FDE-BB81-8AB44C414AB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068451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55804"/>
            <a:ext cx="6520220" cy="20178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779007"/>
            <a:ext cx="6520220" cy="66237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675780"/>
            <a:ext cx="1700927" cy="555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C89D20-361E-433D-8996-14C281E42D4F}" type="datetimeFigureOut">
              <a:rPr lang="ru-RU" smtClean="0"/>
              <a:t>01.12.2023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675780"/>
            <a:ext cx="2551390" cy="555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675780"/>
            <a:ext cx="1700927" cy="555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573CE8-015F-4FDE-BB81-8AB44C414AB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494149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18">
            <a:extLst>
              <a:ext uri="{FF2B5EF4-FFF2-40B4-BE49-F238E27FC236}">
                <a16:creationId xmlns:a16="http://schemas.microsoft.com/office/drawing/2014/main" id="{90561079-183F-46D9-9537-750EBC1ECDD2}"/>
              </a:ext>
            </a:extLst>
          </p:cNvPr>
          <p:cNvSpPr/>
          <p:nvPr/>
        </p:nvSpPr>
        <p:spPr>
          <a:xfrm>
            <a:off x="4942099" y="-1103941"/>
            <a:ext cx="4998313" cy="2207881"/>
          </a:xfrm>
          <a:prstGeom prst="roundRect">
            <a:avLst>
              <a:gd name="adj" fmla="val 50000"/>
            </a:avLst>
          </a:prstGeom>
          <a:gradFill>
            <a:gsLst>
              <a:gs pos="68000">
                <a:srgbClr val="00A098"/>
              </a:gs>
              <a:gs pos="20000">
                <a:srgbClr val="2E3D8A"/>
              </a:gs>
            </a:gsLst>
            <a:lin ang="2400000" scaled="0"/>
          </a:gradFill>
          <a:ln>
            <a:noFill/>
          </a:ln>
        </p:spPr>
        <p:style>
          <a:lnRef idx="1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4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endParaRPr lang="ru-RU"/>
          </a:p>
        </p:txBody>
      </p:sp>
      <p:grpSp>
        <p:nvGrpSpPr>
          <p:cNvPr id="6" name="Группа 5">
            <a:extLst>
              <a:ext uri="{FF2B5EF4-FFF2-40B4-BE49-F238E27FC236}">
                <a16:creationId xmlns:a16="http://schemas.microsoft.com/office/drawing/2014/main" id="{BD4EFFD6-230C-4B79-92C1-D25784A0EEA6}"/>
              </a:ext>
            </a:extLst>
          </p:cNvPr>
          <p:cNvGrpSpPr/>
          <p:nvPr userDrawn="1"/>
        </p:nvGrpSpPr>
        <p:grpSpPr>
          <a:xfrm>
            <a:off x="5452680" y="231881"/>
            <a:ext cx="1819658" cy="617848"/>
            <a:chOff x="290294" y="231881"/>
            <a:chExt cx="1819658" cy="617848"/>
          </a:xfrm>
        </p:grpSpPr>
        <p:pic>
          <p:nvPicPr>
            <p:cNvPr id="7" name="Рисунок 6">
              <a:extLst>
                <a:ext uri="{FF2B5EF4-FFF2-40B4-BE49-F238E27FC236}">
                  <a16:creationId xmlns:a16="http://schemas.microsoft.com/office/drawing/2014/main" id="{7B11B737-748F-450A-B09E-04173463ECBD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165898" y="231881"/>
              <a:ext cx="944054" cy="617848"/>
            </a:xfrm>
            <a:prstGeom prst="rect">
              <a:avLst/>
            </a:prstGeom>
          </p:spPr>
        </p:pic>
        <p:pic>
          <p:nvPicPr>
            <p:cNvPr id="8" name="Рисунок 7">
              <a:extLst>
                <a:ext uri="{FF2B5EF4-FFF2-40B4-BE49-F238E27FC236}">
                  <a16:creationId xmlns:a16="http://schemas.microsoft.com/office/drawing/2014/main" id="{CE443473-FB11-4279-88F8-16E1567B95C9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290294" y="231881"/>
              <a:ext cx="644711" cy="617848"/>
            </a:xfrm>
            <a:prstGeom prst="rect">
              <a:avLst/>
            </a:prstGeom>
          </p:spPr>
        </p:pic>
      </p:grpSp>
      <p:sp>
        <p:nvSpPr>
          <p:cNvPr id="9" name="Заголовок 1">
            <a:extLst>
              <a:ext uri="{FF2B5EF4-FFF2-40B4-BE49-F238E27FC236}">
                <a16:creationId xmlns:a16="http://schemas.microsoft.com/office/drawing/2014/main" id="{0EC00F3A-D91B-4FB2-8428-1F7C2AA3A180}"/>
              </a:ext>
            </a:extLst>
          </p:cNvPr>
          <p:cNvSpPr txBox="1">
            <a:spLocks/>
          </p:cNvSpPr>
          <p:nvPr/>
        </p:nvSpPr>
        <p:spPr>
          <a:xfrm>
            <a:off x="188277" y="164087"/>
            <a:ext cx="5033510" cy="1283939"/>
          </a:xfrm>
          <a:prstGeom prst="rect">
            <a:avLst/>
          </a:prstGeom>
        </p:spPr>
        <p:txBody>
          <a:bodyPr>
            <a:normAutofit fontScale="62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20000"/>
              </a:lnSpc>
            </a:pPr>
            <a:r>
              <a:rPr lang="ru-RU" sz="2600" kern="100" dirty="0">
                <a:solidFill>
                  <a:srgbClr val="2E3D8A"/>
                </a:solidFill>
                <a:effectLst/>
                <a:latin typeface="Akrobat ExtraBold" panose="00000900000000000000" pitchFamily="50" charset="-52"/>
                <a:ea typeface="Calibri" panose="020F0502020204030204" pitchFamily="34" charset="0"/>
                <a:cs typeface="Times New Roman" panose="02020603050405020304" pitchFamily="18" charset="0"/>
              </a:rPr>
              <a:t>ПРОГРАММА МЕРОПРИЯТИЯ</a:t>
            </a:r>
            <a:br>
              <a:rPr lang="ru-RU" sz="1800" kern="100" dirty="0">
                <a:solidFill>
                  <a:srgbClr val="2E3D8A"/>
                </a:solidFill>
                <a:effectLst/>
                <a:latin typeface="Akrobat ExtraBold" panose="00000900000000000000" pitchFamily="50" charset="-52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2500" kern="100" dirty="0">
                <a:solidFill>
                  <a:srgbClr val="2D3D89"/>
                </a:solidFill>
                <a:effectLst/>
                <a:latin typeface="Akrobat Black" panose="00000A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«Проектная мастерская «Технология и методология организации и разработк</a:t>
            </a:r>
            <a:r>
              <a:rPr lang="ru-RU" sz="2500" kern="100" dirty="0">
                <a:solidFill>
                  <a:srgbClr val="2D3D89"/>
                </a:solidFill>
                <a:latin typeface="Akrobat Black" panose="00000A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и оценочных материалов» </a:t>
            </a:r>
          </a:p>
          <a:p>
            <a:pPr>
              <a:lnSpc>
                <a:spcPct val="120000"/>
              </a:lnSpc>
            </a:pPr>
            <a:r>
              <a:rPr lang="ru-RU" sz="1900" kern="100" dirty="0">
                <a:solidFill>
                  <a:srgbClr val="2D3D89"/>
                </a:solidFill>
                <a:latin typeface="Akrobat" panose="000006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в</a:t>
            </a:r>
            <a:r>
              <a:rPr lang="ru-RU" sz="1900" kern="100" dirty="0">
                <a:solidFill>
                  <a:srgbClr val="2D3D89"/>
                </a:solidFill>
                <a:effectLst/>
                <a:latin typeface="Akrobat" panose="000006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 рамках Финала чемпионата профессионального мастерства «Профессионалы»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2761F0D-655F-479B-9AE0-611F1F39FB09}"/>
              </a:ext>
            </a:extLst>
          </p:cNvPr>
          <p:cNvSpPr txBox="1"/>
          <p:nvPr/>
        </p:nvSpPr>
        <p:spPr>
          <a:xfrm>
            <a:off x="191235" y="1160945"/>
            <a:ext cx="7081103" cy="165070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lnSpc>
                <a:spcPct val="90000"/>
              </a:lnSpc>
              <a:spcAft>
                <a:spcPts val="400"/>
              </a:spcAft>
              <a:buFont typeface="Wingdings" panose="05000000000000000000" pitchFamily="2" charset="2"/>
              <a:buChar char="§"/>
            </a:pPr>
            <a:r>
              <a:rPr lang="ru-RU" sz="1600" kern="100" dirty="0">
                <a:solidFill>
                  <a:srgbClr val="2E3D8A"/>
                </a:solidFill>
                <a:effectLst/>
                <a:latin typeface="Akrobat ExtraBold" panose="00000900000000000000" pitchFamily="50" charset="-52"/>
                <a:ea typeface="Calibri" panose="020F0502020204030204" pitchFamily="34" charset="0"/>
                <a:cs typeface="Times New Roman" panose="02020603050405020304" pitchFamily="18" charset="0"/>
              </a:rPr>
              <a:t>Дата проведения</a:t>
            </a:r>
            <a:r>
              <a:rPr lang="ru-RU" sz="1400" kern="100" dirty="0">
                <a:solidFill>
                  <a:srgbClr val="2E3D8A"/>
                </a:solidFill>
                <a:effectLst/>
                <a:latin typeface="Akrobat ExtraBold" panose="00000900000000000000" pitchFamily="50" charset="-52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r>
              <a:rPr lang="ru-RU" sz="1400" kern="100" dirty="0">
                <a:solidFill>
                  <a:srgbClr val="2E3D8A"/>
                </a:solidFill>
                <a:effectLst/>
                <a:latin typeface="Akrobat" panose="00000600000000000000" pitchFamily="50" charset="-52"/>
                <a:ea typeface="Calibri" panose="020F0502020204030204" pitchFamily="34" charset="0"/>
                <a:cs typeface="Times New Roman" panose="02020603050405020304" pitchFamily="18" charset="0"/>
              </a:rPr>
              <a:t> 25 ноября 2023 г.</a:t>
            </a:r>
            <a:endParaRPr lang="ru-RU" sz="1400" kern="1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lnSpc>
                <a:spcPct val="90000"/>
              </a:lnSpc>
              <a:spcAft>
                <a:spcPts val="400"/>
              </a:spcAft>
              <a:buFont typeface="Wingdings" panose="05000000000000000000" pitchFamily="2" charset="2"/>
              <a:buChar char="§"/>
            </a:pPr>
            <a:r>
              <a:rPr lang="ru-RU" sz="1600" kern="100" dirty="0">
                <a:solidFill>
                  <a:srgbClr val="2E3D8A"/>
                </a:solidFill>
                <a:effectLst/>
                <a:latin typeface="Akrobat ExtraBold" panose="00000900000000000000" pitchFamily="50" charset="-52"/>
                <a:ea typeface="Calibri" panose="020F0502020204030204" pitchFamily="34" charset="0"/>
                <a:cs typeface="Times New Roman" panose="02020603050405020304" pitchFamily="18" charset="0"/>
              </a:rPr>
              <a:t>Время проведения:</a:t>
            </a:r>
            <a:r>
              <a:rPr lang="ru-RU" sz="1600" kern="100" dirty="0">
                <a:solidFill>
                  <a:srgbClr val="2E3D8A"/>
                </a:solidFill>
                <a:effectLst/>
                <a:latin typeface="Akrobat" panose="00000600000000000000" pitchFamily="50" charset="-52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400" kern="100" dirty="0">
                <a:solidFill>
                  <a:srgbClr val="2E3D8A"/>
                </a:solidFill>
                <a:latin typeface="Akrobat" panose="00000600000000000000" pitchFamily="50" charset="-52"/>
                <a:ea typeface="Calibri" panose="020F0502020204030204" pitchFamily="34" charset="0"/>
                <a:cs typeface="Times New Roman" panose="02020603050405020304" pitchFamily="18" charset="0"/>
              </a:rPr>
              <a:t>15:00 – 18:00</a:t>
            </a:r>
            <a:endParaRPr lang="ru-RU" sz="1400" kern="1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lnSpc>
                <a:spcPct val="90000"/>
              </a:lnSpc>
              <a:spcAft>
                <a:spcPts val="400"/>
              </a:spcAft>
              <a:buFont typeface="Wingdings" panose="05000000000000000000" pitchFamily="2" charset="2"/>
              <a:buChar char="§"/>
            </a:pPr>
            <a:r>
              <a:rPr lang="ru-RU" sz="1600" kern="100" dirty="0">
                <a:solidFill>
                  <a:srgbClr val="2E3D8A"/>
                </a:solidFill>
                <a:effectLst/>
                <a:latin typeface="Akrobat ExtraBold" panose="00000900000000000000" pitchFamily="50" charset="-52"/>
                <a:ea typeface="Calibri" panose="020F0502020204030204" pitchFamily="34" charset="0"/>
                <a:cs typeface="Times New Roman" panose="02020603050405020304" pitchFamily="18" charset="0"/>
              </a:rPr>
              <a:t>Место проведения:</a:t>
            </a:r>
            <a:r>
              <a:rPr lang="ru-RU" sz="1600" kern="100" dirty="0">
                <a:solidFill>
                  <a:srgbClr val="2E3D8A"/>
                </a:solidFill>
                <a:effectLst/>
                <a:latin typeface="Akrobat" panose="00000600000000000000" pitchFamily="50" charset="-52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400" dirty="0">
                <a:solidFill>
                  <a:srgbClr val="2D3D89"/>
                </a:solidFill>
                <a:effectLst/>
                <a:latin typeface="Akrobat" panose="00000600000000000000" pitchFamily="50" charset="0"/>
                <a:ea typeface="Calibri" panose="020F0502020204030204" pitchFamily="34" charset="0"/>
              </a:rPr>
              <a:t>Санкт-Петербург, КВЦ «</a:t>
            </a:r>
            <a:r>
              <a:rPr lang="ru-RU" sz="1400" dirty="0" err="1">
                <a:solidFill>
                  <a:srgbClr val="2D3D89"/>
                </a:solidFill>
                <a:effectLst/>
                <a:latin typeface="Akrobat" panose="00000600000000000000" pitchFamily="50" charset="0"/>
                <a:ea typeface="Calibri" panose="020F0502020204030204" pitchFamily="34" charset="0"/>
              </a:rPr>
              <a:t>Экспофорум</a:t>
            </a:r>
            <a:r>
              <a:rPr lang="ru-RU" sz="1400" dirty="0">
                <a:solidFill>
                  <a:srgbClr val="2D3D89"/>
                </a:solidFill>
                <a:effectLst/>
                <a:latin typeface="Akrobat" panose="00000600000000000000" pitchFamily="50" charset="0"/>
                <a:ea typeface="Calibri" panose="020F0502020204030204" pitchFamily="34" charset="0"/>
              </a:rPr>
              <a:t>», площадка </a:t>
            </a:r>
            <a:r>
              <a:rPr lang="en-GB" sz="1400" dirty="0">
                <a:solidFill>
                  <a:srgbClr val="2D3D89"/>
                </a:solidFill>
                <a:effectLst/>
                <a:latin typeface="Akrobat" panose="00000600000000000000" pitchFamily="50" charset="0"/>
                <a:ea typeface="Calibri" panose="020F0502020204030204" pitchFamily="34" charset="0"/>
              </a:rPr>
              <a:t>H</a:t>
            </a:r>
            <a:r>
              <a:rPr lang="ru-RU" sz="1400" dirty="0">
                <a:solidFill>
                  <a:srgbClr val="2D3D89"/>
                </a:solidFill>
                <a:effectLst/>
                <a:latin typeface="Akrobat" panose="00000600000000000000" pitchFamily="50" charset="0"/>
                <a:ea typeface="Calibri" panose="020F0502020204030204" pitchFamily="34" charset="0"/>
              </a:rPr>
              <a:t>25-27</a:t>
            </a:r>
            <a:endParaRPr lang="en-GB" sz="1400" kern="100" dirty="0">
              <a:solidFill>
                <a:srgbClr val="2D3D89"/>
              </a:solidFill>
              <a:effectLst/>
              <a:latin typeface="Akrobat" panose="00000600000000000000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lnSpc>
                <a:spcPct val="90000"/>
              </a:lnSpc>
              <a:spcAft>
                <a:spcPts val="400"/>
              </a:spcAft>
              <a:buFont typeface="Wingdings" panose="05000000000000000000" pitchFamily="2" charset="2"/>
              <a:buChar char="§"/>
            </a:pPr>
            <a:r>
              <a:rPr lang="ru-RU" sz="1600" kern="100" dirty="0">
                <a:solidFill>
                  <a:srgbClr val="2E3D8A"/>
                </a:solidFill>
                <a:effectLst/>
                <a:latin typeface="Akrobat ExtraBold" panose="00000900000000000000" pitchFamily="50" charset="-52"/>
                <a:ea typeface="Calibri" panose="020F0502020204030204" pitchFamily="34" charset="0"/>
                <a:cs typeface="Times New Roman" panose="02020603050405020304" pitchFamily="18" charset="0"/>
              </a:rPr>
              <a:t>Количество участников</a:t>
            </a:r>
            <a:r>
              <a:rPr lang="ru-RU" sz="1400" kern="100" dirty="0">
                <a:solidFill>
                  <a:srgbClr val="2E3D8A"/>
                </a:solidFill>
                <a:effectLst/>
                <a:latin typeface="Akrobat ExtraBold" panose="00000900000000000000" pitchFamily="50" charset="-52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r>
              <a:rPr lang="ru-RU" sz="1400" kern="100" dirty="0">
                <a:solidFill>
                  <a:srgbClr val="2E3D8A"/>
                </a:solidFill>
                <a:effectLst/>
                <a:latin typeface="Akrobat" panose="00000600000000000000" pitchFamily="50" charset="-52"/>
                <a:ea typeface="Calibri" panose="020F0502020204030204" pitchFamily="34" charset="0"/>
                <a:cs typeface="Times New Roman" panose="02020603050405020304" pitchFamily="18" charset="0"/>
              </a:rPr>
              <a:t> 100 человек</a:t>
            </a:r>
            <a:endParaRPr lang="en-GB" sz="1400" kern="100" dirty="0">
              <a:solidFill>
                <a:srgbClr val="2E3D8A"/>
              </a:solidFill>
              <a:effectLst/>
              <a:latin typeface="Akrobat" panose="00000600000000000000" pitchFamily="50" charset="-52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lnSpc>
                <a:spcPct val="90000"/>
              </a:lnSpc>
              <a:spcAft>
                <a:spcPts val="400"/>
              </a:spcAft>
              <a:buFont typeface="Wingdings" panose="05000000000000000000" pitchFamily="2" charset="2"/>
              <a:buChar char="§"/>
            </a:pPr>
            <a:r>
              <a:rPr lang="ru-RU" sz="1600" b="1" kern="100" dirty="0">
                <a:solidFill>
                  <a:srgbClr val="2D3D89"/>
                </a:solidFill>
                <a:effectLst/>
                <a:latin typeface="Akrobat ExtraBold" panose="00000900000000000000" pitchFamily="50" charset="0"/>
                <a:ea typeface="Calibri" panose="020F0502020204030204" pitchFamily="34" charset="0"/>
                <a:cs typeface="Arial" panose="020B0604020202020204" pitchFamily="34" charset="0"/>
              </a:rPr>
              <a:t>Целевая аудитория:</a:t>
            </a:r>
            <a:r>
              <a:rPr lang="ru-RU" sz="1600" kern="100" dirty="0">
                <a:solidFill>
                  <a:srgbClr val="2D3D89"/>
                </a:solidFill>
                <a:effectLst/>
                <a:latin typeface="Akrobat ExtraBold" panose="00000900000000000000" pitchFamily="50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1400" kern="100" dirty="0">
                <a:solidFill>
                  <a:srgbClr val="2D3D89"/>
                </a:solidFill>
                <a:effectLst/>
                <a:latin typeface="Akrobat" panose="00000600000000000000" pitchFamily="50" charset="0"/>
                <a:ea typeface="Calibri" panose="020F0502020204030204" pitchFamily="34" charset="0"/>
                <a:cs typeface="Arial" panose="020B0604020202020204" pitchFamily="34" charset="0"/>
              </a:rPr>
              <a:t>эксперты-разработчики оценочных материалов</a:t>
            </a:r>
          </a:p>
          <a:p>
            <a:pPr marL="285750" indent="-285750">
              <a:lnSpc>
                <a:spcPct val="90000"/>
              </a:lnSpc>
              <a:spcAft>
                <a:spcPts val="400"/>
              </a:spcAft>
              <a:buFont typeface="Wingdings" panose="05000000000000000000" pitchFamily="2" charset="2"/>
              <a:buChar char="§"/>
            </a:pPr>
            <a:endParaRPr lang="ru-RU" sz="1400" kern="1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2" name="Таблица 1">
            <a:extLst>
              <a:ext uri="{FF2B5EF4-FFF2-40B4-BE49-F238E27FC236}">
                <a16:creationId xmlns:a16="http://schemas.microsoft.com/office/drawing/2014/main" id="{80DD958F-C15E-E196-ADC6-177F4DD87DB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90813870"/>
              </p:ext>
            </p:extLst>
          </p:nvPr>
        </p:nvGraphicFramePr>
        <p:xfrm>
          <a:off x="239839" y="2716054"/>
          <a:ext cx="7079996" cy="33558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71093">
                  <a:extLst>
                    <a:ext uri="{9D8B030D-6E8A-4147-A177-3AD203B41FA5}">
                      <a16:colId xmlns:a16="http://schemas.microsoft.com/office/drawing/2014/main" val="2898437959"/>
                    </a:ext>
                  </a:extLst>
                </a:gridCol>
                <a:gridCol w="2354805">
                  <a:extLst>
                    <a:ext uri="{9D8B030D-6E8A-4147-A177-3AD203B41FA5}">
                      <a16:colId xmlns:a16="http://schemas.microsoft.com/office/drawing/2014/main" val="937476362"/>
                    </a:ext>
                  </a:extLst>
                </a:gridCol>
                <a:gridCol w="4254098">
                  <a:extLst>
                    <a:ext uri="{9D8B030D-6E8A-4147-A177-3AD203B41FA5}">
                      <a16:colId xmlns:a16="http://schemas.microsoft.com/office/drawing/2014/main" val="111870314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kern="1200" dirty="0">
                          <a:solidFill>
                            <a:schemeClr val="bg1"/>
                          </a:solidFill>
                          <a:latin typeface="Akrobat Black" panose="00000A00000000000000" pitchFamily="50" charset="0"/>
                          <a:ea typeface="+mn-ea"/>
                          <a:cs typeface="+mn-cs"/>
                        </a:rPr>
                        <a:t>№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5A19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kern="1200" dirty="0">
                          <a:solidFill>
                            <a:schemeClr val="bg1"/>
                          </a:solidFill>
                          <a:latin typeface="Akrobat Black" panose="00000A00000000000000" pitchFamily="50" charset="0"/>
                          <a:ea typeface="+mn-ea"/>
                          <a:cs typeface="+mn-cs"/>
                        </a:rPr>
                        <a:t>ФИО выступающего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5A198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0" lang="ru-RU" sz="1800" b="1" kern="1200" dirty="0">
                          <a:solidFill>
                            <a:schemeClr val="bg1"/>
                          </a:solidFill>
                          <a:latin typeface="Akrobat Black" panose="00000A00000000000000" pitchFamily="50" charset="0"/>
                          <a:ea typeface="+mn-ea"/>
                          <a:cs typeface="+mn-cs"/>
                        </a:rPr>
                        <a:t>Должность</a:t>
                      </a:r>
                      <a:endParaRPr lang="ru-RU" sz="1800" dirty="0">
                        <a:latin typeface="Akrobat Black" panose="00000A00000000000000" pitchFamily="50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5A19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6178182"/>
                  </a:ext>
                </a:extLst>
              </a:tr>
              <a:tr h="0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500" b="1" kern="1200" dirty="0">
                          <a:solidFill>
                            <a:srgbClr val="2D3D89"/>
                          </a:solidFill>
                          <a:latin typeface="Akrobat ExtraBold" panose="00000900000000000000" pitchFamily="50" charset="0"/>
                          <a:ea typeface="+mn-ea"/>
                          <a:cs typeface="+mn-cs"/>
                        </a:rPr>
                        <a:t>Модератор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454963503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0" kern="1200" dirty="0">
                          <a:solidFill>
                            <a:srgbClr val="2D3D89"/>
                          </a:solidFill>
                          <a:latin typeface="Akrobat Black" panose="00000A00000000000000" pitchFamily="50" charset="0"/>
                          <a:ea typeface="+mn-ea"/>
                          <a:cs typeface="+mn-cs"/>
                        </a:rPr>
                        <a:t>1.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0" lang="ru-RU" sz="1400" b="0" kern="1200" dirty="0">
                          <a:solidFill>
                            <a:srgbClr val="2D3D89"/>
                          </a:solidFill>
                          <a:effectLst/>
                          <a:latin typeface="Akrobat SemiBold" panose="00000700000000000000" pitchFamily="50" charset="0"/>
                          <a:ea typeface="+mn-ea"/>
                          <a:cs typeface="+mn-cs"/>
                        </a:rPr>
                        <a:t>Некрасова Марина Геннадьевна</a:t>
                      </a:r>
                      <a:endParaRPr lang="ru-RU" sz="1400" dirty="0"/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kern="1200" dirty="0">
                          <a:solidFill>
                            <a:srgbClr val="2D3D89"/>
                          </a:solidFill>
                          <a:effectLst/>
                          <a:latin typeface="Akrobat SemiBold" panose="00000700000000000000" pitchFamily="50" charset="0"/>
                          <a:ea typeface="+mn-ea"/>
                          <a:cs typeface="+mn-cs"/>
                        </a:rPr>
                        <a:t>заместитель директора Государственного автономного учреждения дополнительного профессионального образования «Учебный центр подготовки кадров для края»</a:t>
                      </a:r>
                      <a:endParaRPr kumimoji="0" lang="ru-RU" sz="1400" b="0" kern="1200" dirty="0">
                        <a:solidFill>
                          <a:srgbClr val="2D3D89"/>
                        </a:solidFill>
                        <a:latin typeface="Akrobat SemiBold" panose="00000700000000000000" pitchFamily="50" charset="0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3159481"/>
                  </a:ext>
                </a:extLst>
              </a:tr>
              <a:tr h="0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500" b="1" kern="1200" dirty="0" err="1">
                          <a:solidFill>
                            <a:srgbClr val="2D3D89"/>
                          </a:solidFill>
                          <a:latin typeface="Akrobat ExtraBold" panose="00000900000000000000" pitchFamily="50" charset="0"/>
                          <a:ea typeface="+mn-ea"/>
                          <a:cs typeface="+mn-cs"/>
                        </a:rPr>
                        <a:t>Сомодераторы</a:t>
                      </a:r>
                      <a:endParaRPr kumimoji="0" lang="ru-RU" sz="1500" b="1" kern="1200" dirty="0">
                        <a:solidFill>
                          <a:srgbClr val="2D3D89"/>
                        </a:solidFill>
                        <a:latin typeface="Akrobat ExtraBold" panose="00000900000000000000" pitchFamily="50" charset="0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995181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1" kern="1200" dirty="0">
                          <a:solidFill>
                            <a:srgbClr val="2D3D89"/>
                          </a:solidFill>
                          <a:latin typeface="Akrobat Black" panose="00000A00000000000000" pitchFamily="50" charset="0"/>
                          <a:ea typeface="+mn-ea"/>
                          <a:cs typeface="+mn-cs"/>
                        </a:rPr>
                        <a:t>2.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kern="1200" dirty="0" err="1">
                          <a:solidFill>
                            <a:srgbClr val="2D3D89"/>
                          </a:solidFill>
                          <a:effectLst/>
                          <a:latin typeface="Akrobat SemiBold" panose="00000700000000000000" pitchFamily="50" charset="0"/>
                          <a:ea typeface="+mn-ea"/>
                          <a:cs typeface="+mn-cs"/>
                        </a:rPr>
                        <a:t>Болохоева</a:t>
                      </a:r>
                      <a:r>
                        <a:rPr lang="ru-RU" sz="1400" kern="1200" dirty="0">
                          <a:solidFill>
                            <a:srgbClr val="2D3D89"/>
                          </a:solidFill>
                          <a:effectLst/>
                          <a:latin typeface="Akrobat SemiBold" panose="00000700000000000000" pitchFamily="50" charset="0"/>
                          <a:ea typeface="+mn-ea"/>
                          <a:cs typeface="+mn-cs"/>
                        </a:rPr>
                        <a:t> Елена Николаевна</a:t>
                      </a:r>
                      <a:endParaRPr lang="ru-RU" sz="1400" dirty="0"/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>
                          <a:solidFill>
                            <a:srgbClr val="2D3D89"/>
                          </a:solidFill>
                          <a:effectLst/>
                          <a:latin typeface="Akrobat SemiBold" panose="00000700000000000000" pitchFamily="50" charset="0"/>
                          <a:ea typeface="+mn-ea"/>
                          <a:cs typeface="+mn-cs"/>
                        </a:rPr>
                        <a:t>начальник отдела по организации разработки оценочных материалов</a:t>
                      </a:r>
                      <a:endParaRPr kumimoji="0" lang="ru-RU" sz="1400" b="1" kern="1200" dirty="0">
                        <a:solidFill>
                          <a:srgbClr val="2D3D89"/>
                        </a:solidFill>
                        <a:latin typeface="Akrobat SemiBold" panose="00000700000000000000" pitchFamily="50" charset="0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701471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1" kern="1200" dirty="0">
                          <a:solidFill>
                            <a:srgbClr val="2D3D89"/>
                          </a:solidFill>
                          <a:latin typeface="Akrobat Black" panose="00000A00000000000000" pitchFamily="50" charset="0"/>
                          <a:ea typeface="+mn-ea"/>
                          <a:cs typeface="+mn-cs"/>
                        </a:rPr>
                        <a:t>3. 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kern="1200" dirty="0">
                          <a:solidFill>
                            <a:srgbClr val="2D3D89"/>
                          </a:solidFill>
                          <a:effectLst/>
                          <a:latin typeface="Akrobat SemiBold" panose="00000700000000000000" pitchFamily="50" charset="0"/>
                          <a:ea typeface="+mn-ea"/>
                          <a:cs typeface="+mn-cs"/>
                        </a:rPr>
                        <a:t>Плохова Жанна Васильевна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>
                          <a:solidFill>
                            <a:srgbClr val="2D3D89"/>
                          </a:solidFill>
                          <a:effectLst/>
                          <a:latin typeface="Akrobat SemiBold" panose="00000700000000000000" pitchFamily="50" charset="0"/>
                          <a:ea typeface="+mn-ea"/>
                          <a:cs typeface="+mn-cs"/>
                        </a:rPr>
                        <a:t>главный специалист отдела по организации разработки оценочных материалов</a:t>
                      </a:r>
                      <a:endParaRPr kumimoji="0" lang="ru-RU" sz="1400" b="1" kern="1200" dirty="0">
                        <a:solidFill>
                          <a:srgbClr val="2D3D89"/>
                        </a:solidFill>
                        <a:latin typeface="Akrobat SemiBold" panose="00000700000000000000" pitchFamily="50" charset="0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4341138"/>
                  </a:ext>
                </a:extLst>
              </a:tr>
              <a:tr h="166878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1" kern="1200" dirty="0">
                          <a:solidFill>
                            <a:srgbClr val="2D3D89"/>
                          </a:solidFill>
                          <a:latin typeface="Akrobat Black" panose="00000A00000000000000" pitchFamily="50" charset="0"/>
                          <a:ea typeface="+mn-ea"/>
                          <a:cs typeface="+mn-cs"/>
                        </a:rPr>
                        <a:t>Спикер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sz="1400" kern="1200" dirty="0">
                        <a:solidFill>
                          <a:srgbClr val="2D3D89"/>
                        </a:solidFill>
                        <a:effectLst/>
                        <a:latin typeface="Akrobat SemiBold" panose="00000700000000000000" pitchFamily="50" charset="0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400" b="1" kern="1200" dirty="0">
                        <a:solidFill>
                          <a:srgbClr val="2D3D89"/>
                        </a:solidFill>
                        <a:latin typeface="Akrobat SemiBold" panose="00000700000000000000" pitchFamily="50" charset="0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7630890"/>
                  </a:ext>
                </a:extLst>
              </a:tr>
              <a:tr h="16687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1" kern="1200" dirty="0">
                          <a:solidFill>
                            <a:srgbClr val="2D3D89"/>
                          </a:solidFill>
                          <a:latin typeface="Akrobat Black" panose="00000A00000000000000" pitchFamily="50" charset="0"/>
                          <a:ea typeface="+mn-ea"/>
                          <a:cs typeface="+mn-cs"/>
                        </a:rPr>
                        <a:t>4.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kern="1200" dirty="0">
                          <a:solidFill>
                            <a:srgbClr val="2D3D89"/>
                          </a:solidFill>
                          <a:effectLst/>
                          <a:latin typeface="Akrobat SemiBold" panose="00000700000000000000" pitchFamily="50" charset="0"/>
                          <a:ea typeface="+mn-ea"/>
                          <a:cs typeface="+mn-cs"/>
                        </a:rPr>
                        <a:t>Уфимцев Данил Александрович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>
                          <a:solidFill>
                            <a:schemeClr val="bg1"/>
                          </a:solidFill>
                          <a:effectLst/>
                          <a:latin typeface="Akrobat ExtraBold" panose="00000900000000000000" pitchFamily="50" charset="0"/>
                          <a:ea typeface="+mn-ea"/>
                          <a:cs typeface="+mn-cs"/>
                        </a:rPr>
                        <a:t>.</a:t>
                      </a:r>
                      <a:r>
                        <a:rPr lang="ru-RU" sz="1400" kern="1200" dirty="0">
                          <a:solidFill>
                            <a:srgbClr val="2D3D89"/>
                          </a:solidFill>
                          <a:effectLst/>
                          <a:latin typeface="Akrobat SemiBold" panose="00000700000000000000" pitchFamily="50" charset="0"/>
                          <a:ea typeface="+mn-ea"/>
                          <a:cs typeface="+mn-cs"/>
                        </a:rPr>
                        <a:t>начальник </a:t>
                      </a:r>
                      <a:r>
                        <a:rPr lang="ru-RU" sz="1400" b="1" i="0" kern="1200" dirty="0">
                          <a:solidFill>
                            <a:srgbClr val="2D3D89"/>
                          </a:solidFill>
                          <a:effectLst/>
                          <a:latin typeface="Akrobat SemiBold" panose="00000700000000000000" pitchFamily="50" charset="0"/>
                          <a:ea typeface="+mn-ea"/>
                          <a:cs typeface="+mn-cs"/>
                        </a:rPr>
                        <a:t>Департамента обеспечения и развития системы оценки качества профессионального образования </a:t>
                      </a:r>
                      <a:r>
                        <a:rPr lang="ru-RU" sz="1400" b="1" dirty="0">
                          <a:solidFill>
                            <a:srgbClr val="2D3D89"/>
                          </a:solidFill>
                          <a:latin typeface="Akrobat SemiBold" panose="00000700000000000000" pitchFamily="50" charset="0"/>
                        </a:rPr>
                        <a:t>ФГБОУ ДПО ИРПО</a:t>
                      </a:r>
                      <a:endParaRPr kumimoji="0" lang="ru-RU" sz="1400" b="1" kern="1200" dirty="0">
                        <a:solidFill>
                          <a:srgbClr val="2D3D89"/>
                        </a:solidFill>
                        <a:latin typeface="Akrobat SemiBold" panose="00000700000000000000" pitchFamily="50" charset="0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9283697"/>
                  </a:ext>
                </a:extLst>
              </a:tr>
            </a:tbl>
          </a:graphicData>
        </a:graphic>
      </p:graphicFrame>
      <p:graphicFrame>
        <p:nvGraphicFramePr>
          <p:cNvPr id="10" name="Таблица 9">
            <a:extLst>
              <a:ext uri="{FF2B5EF4-FFF2-40B4-BE49-F238E27FC236}">
                <a16:creationId xmlns:a16="http://schemas.microsoft.com/office/drawing/2014/main" id="{653B53D3-0814-B3B2-B439-745A7B0054D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70351613"/>
              </p:ext>
            </p:extLst>
          </p:nvPr>
        </p:nvGraphicFramePr>
        <p:xfrm>
          <a:off x="239839" y="6232589"/>
          <a:ext cx="7079997" cy="7223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079997">
                  <a:extLst>
                    <a:ext uri="{9D8B030D-6E8A-4147-A177-3AD203B41FA5}">
                      <a16:colId xmlns:a16="http://schemas.microsoft.com/office/drawing/2014/main" val="2898437959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kern="1200" dirty="0">
                          <a:solidFill>
                            <a:schemeClr val="bg1"/>
                          </a:solidFill>
                          <a:latin typeface="Akrobat Black" panose="00000A00000000000000" pitchFamily="50" charset="0"/>
                          <a:ea typeface="+mn-ea"/>
                          <a:cs typeface="+mn-cs"/>
                        </a:rPr>
                        <a:t>Цель мероприятия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5A19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6178182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>
                          <a:solidFill>
                            <a:srgbClr val="2D3D89"/>
                          </a:solidFill>
                          <a:effectLst/>
                          <a:latin typeface="Akrobat SemiBold" panose="00000700000000000000" pitchFamily="50" charset="0"/>
                          <a:ea typeface="+mn-ea"/>
                          <a:cs typeface="+mn-cs"/>
                        </a:rPr>
                        <a:t>проектирование и формирование перечня идей по совершенствованию процесса разработки оценочных материалов демонстрационного экзамена</a:t>
                      </a:r>
                      <a:endParaRPr kumimoji="0" lang="ru-RU" sz="1400" b="1" kern="1200" dirty="0">
                        <a:solidFill>
                          <a:srgbClr val="2D3D89"/>
                        </a:solidFill>
                        <a:latin typeface="Akrobat SemiBold" panose="00000700000000000000" pitchFamily="50" charset="0"/>
                        <a:ea typeface="+mn-ea"/>
                        <a:cs typeface="+mn-cs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4963503"/>
                  </a:ext>
                </a:extLst>
              </a:tr>
            </a:tbl>
          </a:graphicData>
        </a:graphic>
      </p:graphicFrame>
      <p:graphicFrame>
        <p:nvGraphicFramePr>
          <p:cNvPr id="13" name="Таблица 12">
            <a:extLst>
              <a:ext uri="{FF2B5EF4-FFF2-40B4-BE49-F238E27FC236}">
                <a16:creationId xmlns:a16="http://schemas.microsoft.com/office/drawing/2014/main" id="{697FA7A3-1BBE-5312-CFD6-5BB7A0320BC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0108301"/>
              </p:ext>
            </p:extLst>
          </p:nvPr>
        </p:nvGraphicFramePr>
        <p:xfrm>
          <a:off x="239839" y="7157751"/>
          <a:ext cx="7079997" cy="29626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079997">
                  <a:extLst>
                    <a:ext uri="{9D8B030D-6E8A-4147-A177-3AD203B41FA5}">
                      <a16:colId xmlns:a16="http://schemas.microsoft.com/office/drawing/2014/main" val="2898437959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kern="1200" dirty="0">
                          <a:solidFill>
                            <a:schemeClr val="bg1"/>
                          </a:solidFill>
                          <a:latin typeface="Akrobat Black" panose="00000A00000000000000" pitchFamily="50" charset="0"/>
                          <a:ea typeface="+mn-ea"/>
                          <a:cs typeface="+mn-cs"/>
                        </a:rPr>
                        <a:t>Краткая аннотация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5A19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6178182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just"/>
                      <a:r>
                        <a:rPr lang="ru-RU" sz="1400" b="1" kern="1200" dirty="0">
                          <a:solidFill>
                            <a:srgbClr val="2D3D89"/>
                          </a:solidFill>
                          <a:effectLst/>
                          <a:latin typeface="Akrobat Black" panose="00000A00000000000000" pitchFamily="50" charset="0"/>
                          <a:ea typeface="+mn-ea"/>
                          <a:cs typeface="+mn-cs"/>
                        </a:rPr>
                        <a:t>Замысел мероприятия </a:t>
                      </a:r>
                      <a:r>
                        <a:rPr lang="ru-RU" sz="1400" kern="1200" dirty="0">
                          <a:solidFill>
                            <a:srgbClr val="2D3D89"/>
                          </a:solidFill>
                          <a:effectLst/>
                          <a:latin typeface="Akrobat SemiBold" panose="00000700000000000000" pitchFamily="50" charset="0"/>
                          <a:ea typeface="+mn-ea"/>
                          <a:cs typeface="+mn-cs"/>
                        </a:rPr>
                        <a:t>связан с вовлечением участников в процесс изменений, направленный на </a:t>
                      </a:r>
                      <a:r>
                        <a:rPr lang="ru-RU" sz="1400" kern="1200" dirty="0">
                          <a:solidFill>
                            <a:srgbClr val="2D3D89"/>
                          </a:solidFill>
                          <a:effectLst/>
                          <a:latin typeface="Akrobat Black" panose="00000A00000000000000" pitchFamily="50" charset="0"/>
                          <a:ea typeface="+mn-ea"/>
                          <a:cs typeface="+mn-cs"/>
                        </a:rPr>
                        <a:t>совершенствование</a:t>
                      </a:r>
                      <a:r>
                        <a:rPr lang="ru-RU" sz="1400" kern="1200" dirty="0">
                          <a:solidFill>
                            <a:srgbClr val="2D3D89"/>
                          </a:solidFill>
                          <a:effectLst/>
                          <a:latin typeface="Akrobat SemiBold" panose="00000700000000000000" pitchFamily="50" charset="0"/>
                          <a:ea typeface="+mn-ea"/>
                          <a:cs typeface="+mn-cs"/>
                        </a:rPr>
                        <a:t> организации </a:t>
                      </a:r>
                      <a:r>
                        <a:rPr lang="ru-RU" sz="1400" kern="1200" dirty="0">
                          <a:solidFill>
                            <a:srgbClr val="2D3D89"/>
                          </a:solidFill>
                          <a:effectLst/>
                          <a:latin typeface="Akrobat Black" panose="00000A00000000000000" pitchFamily="50" charset="0"/>
                          <a:ea typeface="+mn-ea"/>
                          <a:cs typeface="+mn-cs"/>
                        </a:rPr>
                        <a:t>разработки оценочных материалов</a:t>
                      </a:r>
                      <a:r>
                        <a:rPr lang="ru-RU" sz="1400" kern="1200" dirty="0">
                          <a:solidFill>
                            <a:srgbClr val="2D3D89"/>
                          </a:solidFill>
                          <a:effectLst/>
                          <a:latin typeface="Akrobat SemiBold" panose="00000700000000000000" pitchFamily="50" charset="0"/>
                          <a:ea typeface="+mn-ea"/>
                          <a:cs typeface="+mn-cs"/>
                        </a:rPr>
                        <a:t>. </a:t>
                      </a:r>
                    </a:p>
                    <a:p>
                      <a:pPr algn="just"/>
                      <a:endParaRPr lang="ru-RU" sz="1400" kern="1200" dirty="0">
                        <a:solidFill>
                          <a:srgbClr val="2D3D89"/>
                        </a:solidFill>
                        <a:effectLst/>
                        <a:latin typeface="Akrobat SemiBold" panose="00000700000000000000" pitchFamily="50" charset="0"/>
                        <a:ea typeface="+mn-ea"/>
                        <a:cs typeface="+mn-cs"/>
                      </a:endParaRPr>
                    </a:p>
                    <a:p>
                      <a:pPr algn="just"/>
                      <a:r>
                        <a:rPr lang="ru-RU" sz="1400" b="1" kern="1200" dirty="0">
                          <a:solidFill>
                            <a:srgbClr val="2D3D89"/>
                          </a:solidFill>
                          <a:effectLst/>
                          <a:latin typeface="Akrobat Black" panose="00000A00000000000000" pitchFamily="50" charset="0"/>
                          <a:ea typeface="+mn-ea"/>
                          <a:cs typeface="+mn-cs"/>
                        </a:rPr>
                        <a:t>Работа</a:t>
                      </a:r>
                      <a:r>
                        <a:rPr lang="ru-RU" sz="1400" kern="1200" dirty="0">
                          <a:solidFill>
                            <a:srgbClr val="2D3D89"/>
                          </a:solidFill>
                          <a:effectLst/>
                          <a:latin typeface="Akrobat SemiBold" panose="00000700000000000000" pitchFamily="50" charset="0"/>
                          <a:ea typeface="+mn-ea"/>
                          <a:cs typeface="+mn-cs"/>
                        </a:rPr>
                        <a:t> в ходе Проектной мастерской </a:t>
                      </a:r>
                      <a:r>
                        <a:rPr lang="ru-RU" sz="1400" kern="1200" dirty="0">
                          <a:solidFill>
                            <a:srgbClr val="2D3D89"/>
                          </a:solidFill>
                          <a:effectLst/>
                          <a:latin typeface="Akrobat Black" panose="00000A00000000000000" pitchFamily="50" charset="0"/>
                          <a:ea typeface="+mn-ea"/>
                          <a:cs typeface="+mn-cs"/>
                        </a:rPr>
                        <a:t>будет направлена на выявление </a:t>
                      </a:r>
                      <a:r>
                        <a:rPr lang="ru-RU" sz="1400" kern="1200" dirty="0">
                          <a:solidFill>
                            <a:srgbClr val="2D3D89"/>
                          </a:solidFill>
                          <a:effectLst/>
                          <a:latin typeface="Akrobat SemiBold" panose="00000700000000000000" pitchFamily="50" charset="0"/>
                          <a:ea typeface="+mn-ea"/>
                          <a:cs typeface="+mn-cs"/>
                        </a:rPr>
                        <a:t>того, с какими </a:t>
                      </a:r>
                      <a:r>
                        <a:rPr lang="ru-RU" sz="1400" kern="1200" dirty="0">
                          <a:solidFill>
                            <a:srgbClr val="2D3D89"/>
                          </a:solidFill>
                          <a:effectLst/>
                          <a:latin typeface="Akrobat Black" panose="00000A00000000000000" pitchFamily="50" charset="0"/>
                          <a:ea typeface="+mn-ea"/>
                          <a:cs typeface="+mn-cs"/>
                        </a:rPr>
                        <a:t>проблемными точками </a:t>
                      </a:r>
                      <a:r>
                        <a:rPr lang="ru-RU" sz="1400" kern="1200" dirty="0">
                          <a:solidFill>
                            <a:srgbClr val="2D3D89"/>
                          </a:solidFill>
                          <a:effectLst/>
                          <a:latin typeface="Akrobat SemiBold" panose="00000700000000000000" pitchFamily="50" charset="0"/>
                          <a:ea typeface="+mn-ea"/>
                          <a:cs typeface="+mn-cs"/>
                        </a:rPr>
                        <a:t>сталкиваются эксперты-разработчики, а также на выявление актуальных предложений и идей по устранению проблемных точек. </a:t>
                      </a:r>
                    </a:p>
                    <a:p>
                      <a:pPr algn="just"/>
                      <a:endParaRPr lang="ru-RU" sz="1400" kern="1200" dirty="0">
                        <a:solidFill>
                          <a:srgbClr val="2D3D89"/>
                        </a:solidFill>
                        <a:effectLst/>
                        <a:latin typeface="Akrobat SemiBold" panose="00000700000000000000" pitchFamily="50" charset="0"/>
                        <a:ea typeface="+mn-ea"/>
                        <a:cs typeface="+mn-cs"/>
                      </a:endParaRPr>
                    </a:p>
                    <a:p>
                      <a:pPr algn="just"/>
                      <a:r>
                        <a:rPr lang="ru-RU" sz="1400" kern="1200" dirty="0">
                          <a:solidFill>
                            <a:srgbClr val="2D3D89"/>
                          </a:solidFill>
                          <a:effectLst/>
                          <a:latin typeface="Akrobat SemiBold" panose="00000700000000000000" pitchFamily="50" charset="0"/>
                          <a:ea typeface="+mn-ea"/>
                          <a:cs typeface="+mn-cs"/>
                        </a:rPr>
                        <a:t>Проведение мероприятия </a:t>
                      </a:r>
                      <a:r>
                        <a:rPr lang="ru-RU" sz="1400" kern="1200" dirty="0">
                          <a:solidFill>
                            <a:srgbClr val="2D3D89"/>
                          </a:solidFill>
                          <a:effectLst/>
                          <a:latin typeface="Akrobat Black" panose="00000A00000000000000" pitchFamily="50" charset="0"/>
                          <a:ea typeface="+mn-ea"/>
                          <a:cs typeface="+mn-cs"/>
                        </a:rPr>
                        <a:t>значимо для экспертов-разработчиков оценочных материалов </a:t>
                      </a:r>
                      <a:r>
                        <a:rPr lang="ru-RU" sz="1400" kern="1200" dirty="0">
                          <a:solidFill>
                            <a:srgbClr val="2D3D89"/>
                          </a:solidFill>
                          <a:effectLst/>
                          <a:latin typeface="Akrobat SemiBold" panose="00000700000000000000" pitchFamily="50" charset="0"/>
                          <a:ea typeface="+mn-ea"/>
                          <a:cs typeface="+mn-cs"/>
                        </a:rPr>
                        <a:t>и представителей образовательных организаций, поскольку позволит принять участие в проектировании процесса разработки оценочных материалов </a:t>
                      </a:r>
                      <a:r>
                        <a:rPr lang="ru-RU" sz="1400" kern="1200" dirty="0">
                          <a:solidFill>
                            <a:srgbClr val="2D3D89"/>
                          </a:solidFill>
                          <a:effectLst/>
                          <a:latin typeface="Akrobat Black" panose="00000A00000000000000" pitchFamily="50" charset="0"/>
                          <a:ea typeface="+mn-ea"/>
                          <a:cs typeface="+mn-cs"/>
                        </a:rPr>
                        <a:t>для проведения демонстрационного экзамена в 2024 году </a:t>
                      </a:r>
                      <a:r>
                        <a:rPr lang="ru-RU" sz="1400" kern="1200" dirty="0">
                          <a:solidFill>
                            <a:srgbClr val="2D3D89"/>
                          </a:solidFill>
                          <a:effectLst/>
                          <a:latin typeface="Akrobat SemiBold" panose="00000700000000000000" pitchFamily="50" charset="0"/>
                          <a:ea typeface="+mn-ea"/>
                          <a:cs typeface="+mn-cs"/>
                        </a:rPr>
                        <a:t>с учетом новой концепции разработки оценочных материалов, а также трендов развития системы оценки качества профессионального образования.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49635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28686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Таблица 11">
            <a:extLst>
              <a:ext uri="{FF2B5EF4-FFF2-40B4-BE49-F238E27FC236}">
                <a16:creationId xmlns:a16="http://schemas.microsoft.com/office/drawing/2014/main" id="{9387DE52-0AF1-47E1-A759-9B0AFE45CF9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18134489"/>
              </p:ext>
            </p:extLst>
          </p:nvPr>
        </p:nvGraphicFramePr>
        <p:xfrm>
          <a:off x="287338" y="1893043"/>
          <a:ext cx="6984422" cy="35339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4000">
                  <a:extLst>
                    <a:ext uri="{9D8B030D-6E8A-4147-A177-3AD203B41FA5}">
                      <a16:colId xmlns:a16="http://schemas.microsoft.com/office/drawing/2014/main" val="2898437959"/>
                    </a:ext>
                  </a:extLst>
                </a:gridCol>
                <a:gridCol w="6480422">
                  <a:extLst>
                    <a:ext uri="{9D8B030D-6E8A-4147-A177-3AD203B41FA5}">
                      <a16:colId xmlns:a16="http://schemas.microsoft.com/office/drawing/2014/main" val="1299838549"/>
                    </a:ext>
                  </a:extLst>
                </a:gridCol>
              </a:tblGrid>
              <a:tr h="360000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kern="1200" dirty="0">
                          <a:solidFill>
                            <a:schemeClr val="bg1"/>
                          </a:solidFill>
                          <a:latin typeface="Akrobat Black" panose="00000A00000000000000" pitchFamily="50" charset="0"/>
                          <a:ea typeface="+mn-ea"/>
                          <a:cs typeface="+mn-cs"/>
                        </a:rPr>
                        <a:t>Программа мероприятия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5A198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600" b="1" kern="1200" dirty="0">
                        <a:solidFill>
                          <a:schemeClr val="bg1"/>
                        </a:solidFill>
                        <a:latin typeface="Akrobat Bold" panose="00000800000000000000" pitchFamily="50" charset="-52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5A19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617818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ru-RU" sz="1800" kern="100" dirty="0">
                          <a:solidFill>
                            <a:srgbClr val="2D3D89"/>
                          </a:solidFill>
                          <a:effectLst/>
                          <a:latin typeface="Akrobat Black" panose="00000A00000000000000" pitchFamily="50" charset="0"/>
                          <a:ea typeface="+mn-ea"/>
                          <a:cs typeface="Times New Roman" panose="02020603050405020304" pitchFamily="18" charset="0"/>
                        </a:rPr>
                        <a:t>1.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kern="1200" dirty="0">
                          <a:solidFill>
                            <a:srgbClr val="2D3D89"/>
                          </a:solidFill>
                          <a:effectLst/>
                          <a:latin typeface="Akrobat SemiBold" panose="00000700000000000000" pitchFamily="50" charset="0"/>
                          <a:ea typeface="+mn-ea"/>
                          <a:cs typeface="+mn-cs"/>
                        </a:rPr>
                        <a:t>Деление на команды (по 6-8 человек) и знакомство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293899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kern="1200" dirty="0">
                          <a:solidFill>
                            <a:srgbClr val="2D3D89"/>
                          </a:solidFill>
                          <a:latin typeface="Akrobat Black" panose="00000A00000000000000" pitchFamily="50" charset="0"/>
                          <a:ea typeface="+mn-ea"/>
                          <a:cs typeface="+mn-cs"/>
                        </a:rPr>
                        <a:t>2.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kern="1200" dirty="0">
                          <a:solidFill>
                            <a:srgbClr val="2D3D89"/>
                          </a:solidFill>
                          <a:effectLst/>
                          <a:latin typeface="Akrobat SemiBold" panose="00000700000000000000" pitchFamily="50" charset="0"/>
                          <a:ea typeface="+mn-ea"/>
                          <a:cs typeface="+mn-cs"/>
                        </a:rPr>
                        <a:t>Составление «карты пути клиента» в процессе разработки оценочных материалов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4963503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kern="1200" dirty="0">
                          <a:solidFill>
                            <a:srgbClr val="2D3D89"/>
                          </a:solidFill>
                          <a:latin typeface="Akrobat Black" panose="00000A00000000000000" pitchFamily="50" charset="0"/>
                          <a:ea typeface="+mn-ea"/>
                          <a:cs typeface="+mn-cs"/>
                        </a:rPr>
                        <a:t>3.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kern="1200" dirty="0">
                          <a:solidFill>
                            <a:srgbClr val="2D3D89"/>
                          </a:solidFill>
                          <a:effectLst/>
                          <a:latin typeface="Akrobat SemiBold" panose="00000700000000000000" pitchFamily="50" charset="0"/>
                          <a:ea typeface="+mn-ea"/>
                          <a:cs typeface="+mn-cs"/>
                        </a:rPr>
                        <a:t>Выявление проблемных точек внутри процесса разработки оценочных материалов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3159481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kern="1200" dirty="0">
                          <a:solidFill>
                            <a:srgbClr val="2D3D89"/>
                          </a:solidFill>
                          <a:latin typeface="Akrobat Black" panose="00000A00000000000000" pitchFamily="50" charset="0"/>
                          <a:ea typeface="+mn-ea"/>
                          <a:cs typeface="+mn-cs"/>
                        </a:rPr>
                        <a:t>4.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kern="1200" dirty="0">
                          <a:solidFill>
                            <a:srgbClr val="2D3D89"/>
                          </a:solidFill>
                          <a:effectLst/>
                          <a:latin typeface="Akrobat SemiBold" panose="00000700000000000000" pitchFamily="50" charset="0"/>
                          <a:ea typeface="+mn-ea"/>
                          <a:cs typeface="+mn-cs"/>
                        </a:rPr>
                        <a:t>Генерация идей по устранению проблемных точек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951810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kern="1200" dirty="0">
                          <a:solidFill>
                            <a:srgbClr val="2D3D89"/>
                          </a:solidFill>
                          <a:latin typeface="Akrobat Black" panose="00000A00000000000000" pitchFamily="50" charset="0"/>
                          <a:ea typeface="+mn-ea"/>
                          <a:cs typeface="+mn-cs"/>
                        </a:rPr>
                        <a:t>5.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kern="1200" dirty="0">
                          <a:solidFill>
                            <a:srgbClr val="2D3D89"/>
                          </a:solidFill>
                          <a:effectLst/>
                          <a:latin typeface="Akrobat SemiBold" panose="00000700000000000000" pitchFamily="50" charset="0"/>
                          <a:ea typeface="+mn-ea"/>
                          <a:cs typeface="+mn-cs"/>
                        </a:rPr>
                        <a:t>Выбор конкретной идеи по устранению проблемных точек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1314740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kern="1200" dirty="0">
                          <a:solidFill>
                            <a:srgbClr val="2D3D89"/>
                          </a:solidFill>
                          <a:latin typeface="Akrobat Black" panose="00000A00000000000000" pitchFamily="50" charset="0"/>
                          <a:ea typeface="+mn-ea"/>
                          <a:cs typeface="+mn-cs"/>
                        </a:rPr>
                        <a:t>6.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kern="1200" dirty="0">
                          <a:solidFill>
                            <a:srgbClr val="2D3D89"/>
                          </a:solidFill>
                          <a:effectLst/>
                          <a:latin typeface="Akrobat SemiBold" panose="00000700000000000000" pitchFamily="50" charset="0"/>
                          <a:ea typeface="+mn-ea"/>
                          <a:cs typeface="+mn-cs"/>
                        </a:rPr>
                        <a:t>Подготовка прототипа для реализации идеи по устранению проблемных точек (составление </a:t>
                      </a:r>
                      <a:r>
                        <a:rPr lang="ru-RU" sz="1800" kern="1200" dirty="0" err="1">
                          <a:solidFill>
                            <a:srgbClr val="2D3D89"/>
                          </a:solidFill>
                          <a:effectLst/>
                          <a:latin typeface="Akrobat SemiBold" panose="00000700000000000000" pitchFamily="50" charset="0"/>
                          <a:ea typeface="+mn-ea"/>
                          <a:cs typeface="+mn-cs"/>
                        </a:rPr>
                        <a:t>канвасов</a:t>
                      </a:r>
                      <a:r>
                        <a:rPr lang="ru-RU" sz="1800" kern="1200" dirty="0">
                          <a:solidFill>
                            <a:srgbClr val="2D3D89"/>
                          </a:solidFill>
                          <a:effectLst/>
                          <a:latin typeface="Akrobat SemiBold" panose="00000700000000000000" pitchFamily="50" charset="0"/>
                          <a:ea typeface="+mn-ea"/>
                          <a:cs typeface="+mn-cs"/>
                        </a:rPr>
                        <a:t>)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74786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kern="1200" dirty="0">
                          <a:solidFill>
                            <a:srgbClr val="2D3D89"/>
                          </a:solidFill>
                          <a:latin typeface="Akrobat Black" panose="00000A00000000000000" pitchFamily="50" charset="0"/>
                          <a:ea typeface="+mn-ea"/>
                          <a:cs typeface="+mn-cs"/>
                        </a:rPr>
                        <a:t>7.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kern="1200" dirty="0">
                          <a:solidFill>
                            <a:srgbClr val="2D3D89"/>
                          </a:solidFill>
                          <a:effectLst/>
                          <a:latin typeface="Akrobat SemiBold" panose="00000700000000000000" pitchFamily="50" charset="0"/>
                          <a:ea typeface="+mn-ea"/>
                          <a:cs typeface="+mn-cs"/>
                        </a:rPr>
                        <a:t>Представление результатов работы команды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7014711"/>
                  </a:ext>
                </a:extLst>
              </a:tr>
            </a:tbl>
          </a:graphicData>
        </a:graphic>
      </p:graphicFrame>
      <p:sp>
        <p:nvSpPr>
          <p:cNvPr id="5" name="Прямоугольник 18">
            <a:extLst>
              <a:ext uri="{FF2B5EF4-FFF2-40B4-BE49-F238E27FC236}">
                <a16:creationId xmlns:a16="http://schemas.microsoft.com/office/drawing/2014/main" id="{90561079-183F-46D9-9537-750EBC1ECDD2}"/>
              </a:ext>
            </a:extLst>
          </p:cNvPr>
          <p:cNvSpPr/>
          <p:nvPr/>
        </p:nvSpPr>
        <p:spPr>
          <a:xfrm>
            <a:off x="4942099" y="-1103941"/>
            <a:ext cx="4998313" cy="2207881"/>
          </a:xfrm>
          <a:prstGeom prst="roundRect">
            <a:avLst>
              <a:gd name="adj" fmla="val 50000"/>
            </a:avLst>
          </a:prstGeom>
          <a:gradFill>
            <a:gsLst>
              <a:gs pos="68000">
                <a:srgbClr val="00A098"/>
              </a:gs>
              <a:gs pos="20000">
                <a:srgbClr val="2E3D8A"/>
              </a:gs>
            </a:gsLst>
            <a:lin ang="2400000" scaled="0"/>
          </a:gradFill>
          <a:ln>
            <a:noFill/>
          </a:ln>
        </p:spPr>
        <p:style>
          <a:lnRef idx="1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4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endParaRPr lang="ru-RU"/>
          </a:p>
        </p:txBody>
      </p:sp>
      <p:grpSp>
        <p:nvGrpSpPr>
          <p:cNvPr id="6" name="Группа 5">
            <a:extLst>
              <a:ext uri="{FF2B5EF4-FFF2-40B4-BE49-F238E27FC236}">
                <a16:creationId xmlns:a16="http://schemas.microsoft.com/office/drawing/2014/main" id="{BD4EFFD6-230C-4B79-92C1-D25784A0EEA6}"/>
              </a:ext>
            </a:extLst>
          </p:cNvPr>
          <p:cNvGrpSpPr/>
          <p:nvPr userDrawn="1"/>
        </p:nvGrpSpPr>
        <p:grpSpPr>
          <a:xfrm>
            <a:off x="5452680" y="231881"/>
            <a:ext cx="1819658" cy="617848"/>
            <a:chOff x="290294" y="231881"/>
            <a:chExt cx="1819658" cy="617848"/>
          </a:xfrm>
        </p:grpSpPr>
        <p:pic>
          <p:nvPicPr>
            <p:cNvPr id="7" name="Рисунок 6">
              <a:extLst>
                <a:ext uri="{FF2B5EF4-FFF2-40B4-BE49-F238E27FC236}">
                  <a16:creationId xmlns:a16="http://schemas.microsoft.com/office/drawing/2014/main" id="{7B11B737-748F-450A-B09E-04173463ECBD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165898" y="231881"/>
              <a:ext cx="944054" cy="617848"/>
            </a:xfrm>
            <a:prstGeom prst="rect">
              <a:avLst/>
            </a:prstGeom>
          </p:spPr>
        </p:pic>
        <p:pic>
          <p:nvPicPr>
            <p:cNvPr id="8" name="Рисунок 7">
              <a:extLst>
                <a:ext uri="{FF2B5EF4-FFF2-40B4-BE49-F238E27FC236}">
                  <a16:creationId xmlns:a16="http://schemas.microsoft.com/office/drawing/2014/main" id="{CE443473-FB11-4279-88F8-16E1567B95C9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290294" y="231881"/>
              <a:ext cx="644711" cy="617848"/>
            </a:xfrm>
            <a:prstGeom prst="rect">
              <a:avLst/>
            </a:prstGeom>
          </p:spPr>
        </p:pic>
      </p:grpSp>
      <p:sp>
        <p:nvSpPr>
          <p:cNvPr id="3" name="Заголовок 1">
            <a:extLst>
              <a:ext uri="{FF2B5EF4-FFF2-40B4-BE49-F238E27FC236}">
                <a16:creationId xmlns:a16="http://schemas.microsoft.com/office/drawing/2014/main" id="{298D3802-CEBE-5123-A3F1-60D68CEF6EE7}"/>
              </a:ext>
            </a:extLst>
          </p:cNvPr>
          <p:cNvSpPr txBox="1">
            <a:spLocks/>
          </p:cNvSpPr>
          <p:nvPr/>
        </p:nvSpPr>
        <p:spPr>
          <a:xfrm>
            <a:off x="188277" y="164087"/>
            <a:ext cx="4998312" cy="1205698"/>
          </a:xfrm>
          <a:prstGeom prst="rect">
            <a:avLst/>
          </a:prstGeom>
        </p:spPr>
        <p:txBody>
          <a:bodyPr>
            <a:normAutofit fontScale="62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20000"/>
              </a:lnSpc>
            </a:pPr>
            <a:r>
              <a:rPr lang="ru-RU" sz="2600" kern="100" dirty="0">
                <a:solidFill>
                  <a:srgbClr val="2E3D8A"/>
                </a:solidFill>
                <a:effectLst/>
                <a:latin typeface="Akrobat ExtraBold" panose="00000900000000000000" pitchFamily="50" charset="-52"/>
                <a:ea typeface="Calibri" panose="020F0502020204030204" pitchFamily="34" charset="0"/>
                <a:cs typeface="Times New Roman" panose="02020603050405020304" pitchFamily="18" charset="0"/>
              </a:rPr>
              <a:t>ПРОГРАММА МЕРОПРИЯТИЯ</a:t>
            </a:r>
            <a:br>
              <a:rPr lang="ru-RU" sz="1800" kern="100" dirty="0">
                <a:solidFill>
                  <a:srgbClr val="2E3D8A"/>
                </a:solidFill>
                <a:effectLst/>
                <a:latin typeface="Akrobat ExtraBold" panose="00000900000000000000" pitchFamily="50" charset="-52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2500" kern="100" dirty="0">
                <a:solidFill>
                  <a:srgbClr val="2D3D89"/>
                </a:solidFill>
                <a:effectLst/>
                <a:latin typeface="Akrobat Black" panose="00000A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«Проектная мастерская «Технология и методология организации и разработк</a:t>
            </a:r>
            <a:r>
              <a:rPr lang="ru-RU" sz="2500" kern="100" dirty="0">
                <a:solidFill>
                  <a:srgbClr val="2D3D89"/>
                </a:solidFill>
                <a:latin typeface="Akrobat Black" panose="00000A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и оценочных материалов» </a:t>
            </a:r>
          </a:p>
          <a:p>
            <a:pPr>
              <a:lnSpc>
                <a:spcPct val="120000"/>
              </a:lnSpc>
            </a:pPr>
            <a:r>
              <a:rPr lang="ru-RU" sz="1900" kern="100" dirty="0">
                <a:solidFill>
                  <a:srgbClr val="2D3D89"/>
                </a:solidFill>
                <a:latin typeface="Akrobat" panose="000006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в</a:t>
            </a:r>
            <a:r>
              <a:rPr lang="ru-RU" sz="1900" kern="100" dirty="0">
                <a:solidFill>
                  <a:srgbClr val="2D3D89"/>
                </a:solidFill>
                <a:effectLst/>
                <a:latin typeface="Akrobat" panose="000006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 рамках Финала чемпионата профессионального мастерства «Профессионалы»</a:t>
            </a:r>
          </a:p>
        </p:txBody>
      </p:sp>
      <p:graphicFrame>
        <p:nvGraphicFramePr>
          <p:cNvPr id="4" name="Таблица 3">
            <a:extLst>
              <a:ext uri="{FF2B5EF4-FFF2-40B4-BE49-F238E27FC236}">
                <a16:creationId xmlns:a16="http://schemas.microsoft.com/office/drawing/2014/main" id="{DBFD4FB6-0EE0-5BBF-11C8-33E1FB1333C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0109731"/>
              </p:ext>
            </p:extLst>
          </p:nvPr>
        </p:nvGraphicFramePr>
        <p:xfrm>
          <a:off x="287338" y="5738659"/>
          <a:ext cx="6984422" cy="25054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4000">
                  <a:extLst>
                    <a:ext uri="{9D8B030D-6E8A-4147-A177-3AD203B41FA5}">
                      <a16:colId xmlns:a16="http://schemas.microsoft.com/office/drawing/2014/main" val="2898437959"/>
                    </a:ext>
                  </a:extLst>
                </a:gridCol>
                <a:gridCol w="6480422">
                  <a:extLst>
                    <a:ext uri="{9D8B030D-6E8A-4147-A177-3AD203B41FA5}">
                      <a16:colId xmlns:a16="http://schemas.microsoft.com/office/drawing/2014/main" val="1299838549"/>
                    </a:ext>
                  </a:extLst>
                </a:gridCol>
              </a:tblGrid>
              <a:tr h="0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kern="1200" dirty="0">
                          <a:solidFill>
                            <a:schemeClr val="bg1"/>
                          </a:solidFill>
                          <a:latin typeface="Akrobat Black" panose="00000A00000000000000" pitchFamily="50" charset="0"/>
                          <a:ea typeface="+mn-ea"/>
                          <a:cs typeface="+mn-cs"/>
                        </a:rPr>
                        <a:t>Планируемые результаты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5A198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600" b="1" kern="1200" dirty="0">
                        <a:solidFill>
                          <a:schemeClr val="bg1"/>
                        </a:solidFill>
                        <a:latin typeface="Akrobat Bold" panose="00000800000000000000" pitchFamily="50" charset="-52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5A19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617818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ru-RU" sz="1800" kern="100" dirty="0">
                          <a:solidFill>
                            <a:srgbClr val="2D3D89"/>
                          </a:solidFill>
                          <a:effectLst/>
                          <a:latin typeface="Akrobat Black" panose="00000A00000000000000" pitchFamily="50" charset="0"/>
                          <a:ea typeface="+mn-ea"/>
                          <a:cs typeface="Times New Roman" panose="02020603050405020304" pitchFamily="18" charset="0"/>
                        </a:rPr>
                        <a:t>1.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/>
                      <a:r>
                        <a:rPr lang="ru-RU" sz="1800" kern="1200" dirty="0">
                          <a:solidFill>
                            <a:srgbClr val="2D3D89"/>
                          </a:solidFill>
                          <a:effectLst/>
                          <a:latin typeface="Akrobat SemiBold" panose="00000700000000000000" pitchFamily="50" charset="0"/>
                          <a:ea typeface="+mn-ea"/>
                          <a:cs typeface="+mn-cs"/>
                        </a:rPr>
                        <a:t>Оформленное понимание существующих проблем в процессе разработки оценочных материалов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293899"/>
                  </a:ext>
                </a:extLst>
              </a:tr>
              <a:tr h="12589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kern="1200" dirty="0">
                          <a:solidFill>
                            <a:srgbClr val="2D3D89"/>
                          </a:solidFill>
                          <a:latin typeface="Akrobat Black" panose="00000A00000000000000" pitchFamily="50" charset="0"/>
                          <a:ea typeface="+mn-ea"/>
                          <a:cs typeface="+mn-cs"/>
                        </a:rPr>
                        <a:t>2.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/>
                      <a:r>
                        <a:rPr lang="ru-RU" sz="1800" kern="1200" dirty="0">
                          <a:solidFill>
                            <a:srgbClr val="2D3D89"/>
                          </a:solidFill>
                          <a:effectLst/>
                          <a:latin typeface="Akrobat SemiBold" panose="00000700000000000000" pitchFamily="50" charset="0"/>
                          <a:ea typeface="+mn-ea"/>
                          <a:cs typeface="+mn-cs"/>
                        </a:rPr>
                        <a:t>«Карта пути клиента» - предложения по совершенствованию процесса разработки оценочных материалов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4963503"/>
                  </a:ext>
                </a:extLst>
              </a:tr>
              <a:tr h="2852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kern="1200" dirty="0">
                          <a:solidFill>
                            <a:srgbClr val="2D3D89"/>
                          </a:solidFill>
                          <a:latin typeface="Akrobat Black" panose="00000A00000000000000" pitchFamily="50" charset="0"/>
                          <a:ea typeface="+mn-ea"/>
                          <a:cs typeface="+mn-cs"/>
                        </a:rPr>
                        <a:t>3.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/>
                      <a:r>
                        <a:rPr lang="ru-RU" sz="1800" kern="1200" dirty="0">
                          <a:solidFill>
                            <a:srgbClr val="2D3D89"/>
                          </a:solidFill>
                          <a:effectLst/>
                          <a:latin typeface="Akrobat SemiBold" panose="00000700000000000000" pitchFamily="50" charset="0"/>
                          <a:ea typeface="+mn-ea"/>
                          <a:cs typeface="+mn-cs"/>
                        </a:rPr>
                        <a:t>Сводный перечень предложений по совершенствованию процесса разработки оценочных материалов (свод результатов работы команд от </a:t>
                      </a:r>
                      <a:r>
                        <a:rPr lang="ru-RU" sz="1800" kern="1200" dirty="0" err="1">
                          <a:solidFill>
                            <a:srgbClr val="2D3D89"/>
                          </a:solidFill>
                          <a:effectLst/>
                          <a:latin typeface="Akrobat SemiBold" panose="00000700000000000000" pitchFamily="50" charset="0"/>
                          <a:ea typeface="+mn-ea"/>
                          <a:cs typeface="+mn-cs"/>
                        </a:rPr>
                        <a:t>сомодераторов</a:t>
                      </a:r>
                      <a:r>
                        <a:rPr lang="ru-RU" sz="1800" kern="1200" dirty="0">
                          <a:solidFill>
                            <a:srgbClr val="2D3D89"/>
                          </a:solidFill>
                          <a:effectLst/>
                          <a:latin typeface="Akrobat SemiBold" panose="00000700000000000000" pitchFamily="50" charset="0"/>
                          <a:ea typeface="+mn-ea"/>
                          <a:cs typeface="+mn-cs"/>
                        </a:rPr>
                        <a:t>, включенный в оформленный документ)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315948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3138191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199</TotalTime>
  <Words>399</Words>
  <Application>Microsoft Office PowerPoint</Application>
  <PresentationFormat>Произвольный</PresentationFormat>
  <Paragraphs>57</Paragraphs>
  <Slides>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9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12" baseType="lpstr">
      <vt:lpstr>Akrobat</vt:lpstr>
      <vt:lpstr>Akrobat Black</vt:lpstr>
      <vt:lpstr>Akrobat ExtraBold</vt:lpstr>
      <vt:lpstr>Akrobat SemiBold</vt:lpstr>
      <vt:lpstr>Arial</vt:lpstr>
      <vt:lpstr>Calibri</vt:lpstr>
      <vt:lpstr>Calibri Light</vt:lpstr>
      <vt:lpstr>Times New Roman</vt:lpstr>
      <vt:lpstr>Wingdings</vt:lpstr>
      <vt:lpstr>Тема Office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Sergei Shishmakov</cp:lastModifiedBy>
  <cp:revision>8</cp:revision>
  <dcterms:created xsi:type="dcterms:W3CDTF">2023-08-30T12:14:42Z</dcterms:created>
  <dcterms:modified xsi:type="dcterms:W3CDTF">2023-12-01T11:29:51Z</dcterms:modified>
</cp:coreProperties>
</file>