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" userDrawn="1">
          <p15:clr>
            <a:srgbClr val="A4A3A4"/>
          </p15:clr>
        </p15:guide>
        <p15:guide id="2" pos="181" userDrawn="1">
          <p15:clr>
            <a:srgbClr val="A4A3A4"/>
          </p15:clr>
        </p15:guide>
        <p15:guide id="3" pos="4581" userDrawn="1">
          <p15:clr>
            <a:srgbClr val="A4A3A4"/>
          </p15:clr>
        </p15:guide>
        <p15:guide id="4" orient="horz" pos="6350" userDrawn="1">
          <p15:clr>
            <a:srgbClr val="A4A3A4"/>
          </p15:clr>
        </p15:guide>
        <p15:guide id="5" orient="horz" pos="7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D89"/>
    <a:srgbClr val="05A198"/>
    <a:srgbClr val="ACB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2044" y="68"/>
      </p:cViewPr>
      <p:guideLst>
        <p:guide orient="horz" pos="136"/>
        <p:guide pos="181"/>
        <p:guide pos="4581"/>
        <p:guide orient="horz" pos="6350"/>
        <p:guide orient="horz" pos="7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gei Shishmakov" userId="900909743392a695" providerId="LiveId" clId="{2777DCEA-011E-4B92-B919-F405AB7A6CAE}"/>
    <pc:docChg chg="undo custSel modSld">
      <pc:chgData name="Sergei Shishmakov" userId="900909743392a695" providerId="LiveId" clId="{2777DCEA-011E-4B92-B919-F405AB7A6CAE}" dt="2023-11-22T13:30:08.076" v="163" actId="1036"/>
      <pc:docMkLst>
        <pc:docMk/>
      </pc:docMkLst>
      <pc:sldChg chg="modSp mod">
        <pc:chgData name="Sergei Shishmakov" userId="900909743392a695" providerId="LiveId" clId="{2777DCEA-011E-4B92-B919-F405AB7A6CAE}" dt="2023-11-22T13:30:08.076" v="163" actId="1036"/>
        <pc:sldMkLst>
          <pc:docMk/>
          <pc:sldMk cId="1928686951" sldId="256"/>
        </pc:sldMkLst>
        <pc:spChg chg="mod">
          <ac:chgData name="Sergei Shishmakov" userId="900909743392a695" providerId="LiveId" clId="{2777DCEA-011E-4B92-B919-F405AB7A6CAE}" dt="2023-11-22T13:29:57.398" v="143" actId="1035"/>
          <ac:spMkLst>
            <pc:docMk/>
            <pc:sldMk cId="1928686951" sldId="256"/>
            <ac:spMk id="11" creationId="{92761F0D-655F-479B-9AE0-611F1F39FB09}"/>
          </ac:spMkLst>
        </pc:spChg>
        <pc:graphicFrameChg chg="mod modGraphic">
          <ac:chgData name="Sergei Shishmakov" userId="900909743392a695" providerId="LiveId" clId="{2777DCEA-011E-4B92-B919-F405AB7A6CAE}" dt="2023-11-22T13:30:02.098" v="158" actId="1035"/>
          <ac:graphicFrameMkLst>
            <pc:docMk/>
            <pc:sldMk cId="1928686951" sldId="256"/>
            <ac:graphicFrameMk id="2" creationId="{80DD958F-C15E-E196-ADC6-177F4DD87DB7}"/>
          </ac:graphicFrameMkLst>
        </pc:graphicFrameChg>
        <pc:graphicFrameChg chg="mod">
          <ac:chgData name="Sergei Shishmakov" userId="900909743392a695" providerId="LiveId" clId="{2777DCEA-011E-4B92-B919-F405AB7A6CAE}" dt="2023-11-22T13:30:08.076" v="163" actId="1036"/>
          <ac:graphicFrameMkLst>
            <pc:docMk/>
            <pc:sldMk cId="1928686951" sldId="256"/>
            <ac:graphicFrameMk id="10" creationId="{653B53D3-0814-B3B2-B439-745A7B0054D5}"/>
          </ac:graphicFrameMkLst>
        </pc:graphicFrameChg>
        <pc:graphicFrameChg chg="mod">
          <ac:chgData name="Sergei Shishmakov" userId="900909743392a695" providerId="LiveId" clId="{2777DCEA-011E-4B92-B919-F405AB7A6CAE}" dt="2023-11-22T13:27:23.548" v="15" actId="1036"/>
          <ac:graphicFrameMkLst>
            <pc:docMk/>
            <pc:sldMk cId="1928686951" sldId="256"/>
            <ac:graphicFrameMk id="13" creationId="{697FA7A3-1BBE-5312-CFD6-5BB7A0320BC9}"/>
          </ac:graphicFrameMkLst>
        </pc:graphicFrameChg>
      </pc:sldChg>
    </pc:docChg>
  </pc:docChgLst>
  <pc:docChgLst>
    <pc:chgData name="Sergei Shishmakov" userId="900909743392a695" providerId="LiveId" clId="{94A2DBDA-62FC-43B1-81B3-010B298CC928}"/>
    <pc:docChg chg="custSel modSld">
      <pc:chgData name="Sergei Shishmakov" userId="900909743392a695" providerId="LiveId" clId="{94A2DBDA-62FC-43B1-81B3-010B298CC928}" dt="2023-12-01T11:29:40.749" v="47" actId="1036"/>
      <pc:docMkLst>
        <pc:docMk/>
      </pc:docMkLst>
      <pc:sldChg chg="modSp mod">
        <pc:chgData name="Sergei Shishmakov" userId="900909743392a695" providerId="LiveId" clId="{94A2DBDA-62FC-43B1-81B3-010B298CC928}" dt="2023-12-01T11:29:40.749" v="47" actId="1036"/>
        <pc:sldMkLst>
          <pc:docMk/>
          <pc:sldMk cId="1928686951" sldId="256"/>
        </pc:sldMkLst>
        <pc:graphicFrameChg chg="mod modGraphic">
          <ac:chgData name="Sergei Shishmakov" userId="900909743392a695" providerId="LiveId" clId="{94A2DBDA-62FC-43B1-81B3-010B298CC928}" dt="2023-12-01T11:29:30.078" v="25" actId="1076"/>
          <ac:graphicFrameMkLst>
            <pc:docMk/>
            <pc:sldMk cId="1928686951" sldId="256"/>
            <ac:graphicFrameMk id="2" creationId="{80DD958F-C15E-E196-ADC6-177F4DD87DB7}"/>
          </ac:graphicFrameMkLst>
        </pc:graphicFrameChg>
        <pc:graphicFrameChg chg="mod">
          <ac:chgData name="Sergei Shishmakov" userId="900909743392a695" providerId="LiveId" clId="{94A2DBDA-62FC-43B1-81B3-010B298CC928}" dt="2023-12-01T11:29:35.639" v="39" actId="1035"/>
          <ac:graphicFrameMkLst>
            <pc:docMk/>
            <pc:sldMk cId="1928686951" sldId="256"/>
            <ac:graphicFrameMk id="10" creationId="{653B53D3-0814-B3B2-B439-745A7B0054D5}"/>
          </ac:graphicFrameMkLst>
        </pc:graphicFrameChg>
        <pc:graphicFrameChg chg="mod">
          <ac:chgData name="Sergei Shishmakov" userId="900909743392a695" providerId="LiveId" clId="{94A2DBDA-62FC-43B1-81B3-010B298CC928}" dt="2023-12-01T11:29:40.749" v="47" actId="1036"/>
          <ac:graphicFrameMkLst>
            <pc:docMk/>
            <pc:sldMk cId="1928686951" sldId="256"/>
            <ac:graphicFrameMk id="13" creationId="{697FA7A3-1BBE-5312-CFD6-5BB7A0320BC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91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30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62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4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43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58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3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48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6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84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1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>
            <a:extLst>
              <a:ext uri="{FF2B5EF4-FFF2-40B4-BE49-F238E27FC236}">
                <a16:creationId xmlns:a16="http://schemas.microsoft.com/office/drawing/2014/main" id="{90561079-183F-46D9-9537-750EBC1ECDD2}"/>
              </a:ext>
            </a:extLst>
          </p:cNvPr>
          <p:cNvSpPr/>
          <p:nvPr/>
        </p:nvSpPr>
        <p:spPr>
          <a:xfrm>
            <a:off x="4942099" y="-1103941"/>
            <a:ext cx="4998313" cy="2207881"/>
          </a:xfrm>
          <a:prstGeom prst="roundRect">
            <a:avLst>
              <a:gd name="adj" fmla="val 50000"/>
            </a:avLst>
          </a:prstGeom>
          <a:gradFill>
            <a:gsLst>
              <a:gs pos="68000">
                <a:srgbClr val="00A098"/>
              </a:gs>
              <a:gs pos="20000">
                <a:srgbClr val="2E3D8A"/>
              </a:gs>
            </a:gsLst>
            <a:lin ang="2400000" scaled="0"/>
          </a:gradFill>
          <a:ln>
            <a:noFill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D4EFFD6-230C-4B79-92C1-D25784A0EEA6}"/>
              </a:ext>
            </a:extLst>
          </p:cNvPr>
          <p:cNvGrpSpPr/>
          <p:nvPr userDrawn="1"/>
        </p:nvGrpSpPr>
        <p:grpSpPr>
          <a:xfrm>
            <a:off x="5452680" y="231881"/>
            <a:ext cx="1819658" cy="617848"/>
            <a:chOff x="290294" y="231881"/>
            <a:chExt cx="1819658" cy="617848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B11B737-748F-450A-B09E-04173463E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5898" y="231881"/>
              <a:ext cx="944054" cy="617848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CE443473-FB11-4279-88F8-16E1567B9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0294" y="231881"/>
              <a:ext cx="644711" cy="617848"/>
            </a:xfrm>
            <a:prstGeom prst="rect">
              <a:avLst/>
            </a:prstGeom>
          </p:spPr>
        </p:pic>
      </p:grp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0EC00F3A-D91B-4FB2-8428-1F7C2AA3A180}"/>
              </a:ext>
            </a:extLst>
          </p:cNvPr>
          <p:cNvSpPr txBox="1">
            <a:spLocks/>
          </p:cNvSpPr>
          <p:nvPr/>
        </p:nvSpPr>
        <p:spPr>
          <a:xfrm>
            <a:off x="188277" y="164087"/>
            <a:ext cx="5033510" cy="1283939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2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ПРОГРАММА МЕРОПРИЯТИЯ</a:t>
            </a:r>
            <a:br>
              <a:rPr lang="ru-RU" sz="18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500" kern="100" dirty="0">
                <a:solidFill>
                  <a:srgbClr val="2D3D89"/>
                </a:solidFill>
                <a:effectLst/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«Проектная мастерская «Технология и методология организации и разработк</a:t>
            </a:r>
            <a:r>
              <a:rPr lang="ru-RU" sz="2500" kern="100" dirty="0">
                <a:solidFill>
                  <a:srgbClr val="2D3D89"/>
                </a:solidFill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и оценочных материалов» </a:t>
            </a:r>
          </a:p>
          <a:p>
            <a:pPr>
              <a:lnSpc>
                <a:spcPct val="120000"/>
              </a:lnSpc>
            </a:pPr>
            <a:r>
              <a:rPr lang="ru-RU" sz="1900" kern="100" dirty="0">
                <a:solidFill>
                  <a:srgbClr val="2D3D89"/>
                </a:solidFill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19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рамках Финала чемпионата профессионального мастерства «Профессионалы»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61F0D-655F-479B-9AE0-611F1F39FB09}"/>
              </a:ext>
            </a:extLst>
          </p:cNvPr>
          <p:cNvSpPr txBox="1"/>
          <p:nvPr/>
        </p:nvSpPr>
        <p:spPr>
          <a:xfrm>
            <a:off x="191235" y="1160945"/>
            <a:ext cx="7081103" cy="1650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проведения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25 ноября 2023 г.</a:t>
            </a:r>
            <a:endParaRPr lang="ru-RU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Время проведения: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kern="100" dirty="0">
                <a:solidFill>
                  <a:srgbClr val="2E3D8A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15:00 – 18:00</a:t>
            </a:r>
            <a:endParaRPr lang="ru-RU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Место проведения: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Санкт-Петербург, КВЦ «</a:t>
            </a:r>
            <a:r>
              <a:rPr lang="ru-RU" sz="1400" dirty="0" err="1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Экспофорум</a:t>
            </a:r>
            <a:r>
              <a:rPr lang="ru-RU" sz="14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», площадка </a:t>
            </a:r>
            <a:r>
              <a:rPr lang="en-GB" sz="14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H</a:t>
            </a:r>
            <a:r>
              <a:rPr lang="ru-RU" sz="14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25-27</a:t>
            </a:r>
            <a:endParaRPr lang="en-GB" sz="1400" kern="100" dirty="0">
              <a:solidFill>
                <a:srgbClr val="2D3D89"/>
              </a:solidFill>
              <a:effectLst/>
              <a:latin typeface="Akrobat" panose="000006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участников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100 человек</a:t>
            </a:r>
            <a:endParaRPr lang="en-GB" sz="1400" kern="100" dirty="0">
              <a:solidFill>
                <a:srgbClr val="2E3D8A"/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b="1" kern="100" dirty="0">
                <a:solidFill>
                  <a:srgbClr val="2D3D89"/>
                </a:solidFill>
                <a:effectLst/>
                <a:latin typeface="Akrobat ExtraBold" panose="000009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Целевая аудитория:</a:t>
            </a:r>
            <a:r>
              <a:rPr lang="ru-RU" sz="1600" kern="100" dirty="0">
                <a:solidFill>
                  <a:srgbClr val="2D3D89"/>
                </a:solidFill>
                <a:effectLst/>
                <a:latin typeface="Akrobat ExtraBold" panose="000009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эксперты-разработчики оценочных материалов</a:t>
            </a: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ru-RU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0DD958F-C15E-E196-ADC6-177F4DD87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813870"/>
              </p:ext>
            </p:extLst>
          </p:nvPr>
        </p:nvGraphicFramePr>
        <p:xfrm>
          <a:off x="239839" y="2716054"/>
          <a:ext cx="7079996" cy="3355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093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  <a:gridCol w="2354805">
                  <a:extLst>
                    <a:ext uri="{9D8B030D-6E8A-4147-A177-3AD203B41FA5}">
                      <a16:colId xmlns:a16="http://schemas.microsoft.com/office/drawing/2014/main" val="937476362"/>
                    </a:ext>
                  </a:extLst>
                </a:gridCol>
                <a:gridCol w="4254098">
                  <a:extLst>
                    <a:ext uri="{9D8B030D-6E8A-4147-A177-3AD203B41FA5}">
                      <a16:colId xmlns:a16="http://schemas.microsoft.com/office/drawing/2014/main" val="11187031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ФИО выступающего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Должность</a:t>
                      </a:r>
                      <a:endParaRPr lang="ru-RU" sz="1800" dirty="0">
                        <a:latin typeface="Akrobat Black" panose="00000A00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kern="1200" dirty="0">
                          <a:solidFill>
                            <a:srgbClr val="2D3D89"/>
                          </a:solidFill>
                          <a:latin typeface="Akrobat ExtraBold" panose="00000900000000000000" pitchFamily="50" charset="0"/>
                          <a:ea typeface="+mn-ea"/>
                          <a:cs typeface="+mn-cs"/>
                        </a:rPr>
                        <a:t>Модератор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Некрасова Марина Геннадьевна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заместитель директора Государственного автономного учреждения дополнительного профессионального образования «Учебный центр подготовки кадров для края»</a:t>
                      </a:r>
                      <a:endParaRPr kumimoji="0" lang="ru-RU" sz="1400" b="0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5948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kern="1200" dirty="0" err="1">
                          <a:solidFill>
                            <a:srgbClr val="2D3D89"/>
                          </a:solidFill>
                          <a:latin typeface="Akrobat ExtraBold" panose="00000900000000000000" pitchFamily="50" charset="0"/>
                          <a:ea typeface="+mn-ea"/>
                          <a:cs typeface="+mn-cs"/>
                        </a:rPr>
                        <a:t>Сомодераторы</a:t>
                      </a:r>
                      <a:endParaRPr kumimoji="0" lang="ru-RU" sz="1500" b="1" kern="1200" dirty="0">
                        <a:solidFill>
                          <a:srgbClr val="2D3D89"/>
                        </a:solidFill>
                        <a:latin typeface="Akrobat ExtraBold" panose="000009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51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Болохоева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 Елена Николаевна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начальник отдела по организации разработки оценочных материалов</a:t>
                      </a:r>
                      <a:endParaRPr kumimoji="0" lang="ru-RU" sz="1400" b="1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014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3.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Плохова Жанна Васильевна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главный специалист отдела по организации разработки оценочных материалов</a:t>
                      </a:r>
                      <a:endParaRPr kumimoji="0" lang="ru-RU" sz="1400" b="1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341138"/>
                  </a:ext>
                </a:extLst>
              </a:tr>
              <a:tr h="16687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Спикер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rgbClr val="2D3D89"/>
                        </a:solidFill>
                        <a:effectLst/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630890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Уфимцев Данил Александрович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Akrobat ExtraBold" panose="00000900000000000000" pitchFamily="50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начальник </a:t>
                      </a:r>
                      <a:r>
                        <a:rPr lang="ru-RU" sz="1400" b="1" i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Департамента обеспечения и развития системы оценки качества профессионального образования </a:t>
                      </a:r>
                      <a:r>
                        <a:rPr lang="ru-RU" sz="1400" b="1" dirty="0">
                          <a:solidFill>
                            <a:srgbClr val="2D3D89"/>
                          </a:solidFill>
                          <a:latin typeface="Akrobat SemiBold" panose="00000700000000000000" pitchFamily="50" charset="0"/>
                        </a:rPr>
                        <a:t>ФГБОУ ДПО ИРПО</a:t>
                      </a:r>
                      <a:endParaRPr kumimoji="0" lang="ru-RU" sz="1400" b="1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283697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653B53D3-0814-B3B2-B439-745A7B005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351613"/>
              </p:ext>
            </p:extLst>
          </p:nvPr>
        </p:nvGraphicFramePr>
        <p:xfrm>
          <a:off x="239839" y="6232589"/>
          <a:ext cx="7079997" cy="722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9997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Цель мероприятия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проектирование и формирование перечня идей по совершенствованию процесса разработки оценочных материалов демонстрационного экзамена</a:t>
                      </a:r>
                      <a:endParaRPr kumimoji="0" lang="ru-RU" sz="1400" b="1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697FA7A3-1BBE-5312-CFD6-5BB7A0320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108301"/>
              </p:ext>
            </p:extLst>
          </p:nvPr>
        </p:nvGraphicFramePr>
        <p:xfrm>
          <a:off x="239839" y="7157751"/>
          <a:ext cx="7079997" cy="296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9997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Краткая аннотация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Замысел мероприятия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связан с вовлечением участников в процесс изменений, направленный на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совершенствование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 организации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разработки оценочных материалов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/>
                      <a:endParaRPr lang="ru-RU" sz="1400" kern="1200" dirty="0">
                        <a:solidFill>
                          <a:srgbClr val="2D3D89"/>
                        </a:solidFill>
                        <a:effectLst/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400" b="1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Работа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 в ходе Проектной мастерской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будет направлена на выявление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того, с какими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проблемными точками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сталкиваются эксперты-разработчики, а также на выявление актуальных предложений и идей по устранению проблемных точек. </a:t>
                      </a:r>
                    </a:p>
                    <a:p>
                      <a:pPr algn="just"/>
                      <a:endParaRPr lang="ru-RU" sz="1400" kern="1200" dirty="0">
                        <a:solidFill>
                          <a:srgbClr val="2D3D89"/>
                        </a:solidFill>
                        <a:effectLst/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Проведение мероприятия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значимо для экспертов-разработчиков оценочных материалов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и представителей образовательных организаций, поскольку позволит принять участие в проектировании процесса разработки оценочных материалов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для проведения демонстрационного экзамена в 2024 году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с учетом новой концепции разработки оценочных материалов, а также трендов развития системы оценки качества профессионального образования.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68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9387DE52-0AF1-47E1-A759-9B0AFE45CF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134489"/>
              </p:ext>
            </p:extLst>
          </p:nvPr>
        </p:nvGraphicFramePr>
        <p:xfrm>
          <a:off x="287338" y="1893043"/>
          <a:ext cx="6984422" cy="3533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  <a:gridCol w="6480422">
                  <a:extLst>
                    <a:ext uri="{9D8B030D-6E8A-4147-A177-3AD203B41FA5}">
                      <a16:colId xmlns:a16="http://schemas.microsoft.com/office/drawing/2014/main" val="1299838549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Программа мероприятия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kern="1200" dirty="0">
                        <a:solidFill>
                          <a:schemeClr val="bg1"/>
                        </a:solidFill>
                        <a:latin typeface="Akrobat Bold" panose="000008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kern="1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Деление на команды (по 6-8 человек) и знакомство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938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Составление «карты пути клиента» в процессе разработки оценочных материалов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Выявление проблемных точек внутри процесса разработки оценочных материалов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5948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Генерация идей по устранению проблемных точек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518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5.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Выбор конкретной идеи по устранению проблемных точек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3147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6.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Подготовка прототипа для реализации идеи по устранению проблемных точек (составление </a:t>
                      </a:r>
                      <a:r>
                        <a:rPr lang="ru-RU" sz="1800" kern="1200" dirty="0" err="1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канвасов</a:t>
                      </a:r>
                      <a:r>
                        <a:rPr lang="ru-RU" sz="18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47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7.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Представление результатов работы команды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014711"/>
                  </a:ext>
                </a:extLst>
              </a:tr>
            </a:tbl>
          </a:graphicData>
        </a:graphic>
      </p:graphicFrame>
      <p:sp>
        <p:nvSpPr>
          <p:cNvPr id="5" name="Прямоугольник 18">
            <a:extLst>
              <a:ext uri="{FF2B5EF4-FFF2-40B4-BE49-F238E27FC236}">
                <a16:creationId xmlns:a16="http://schemas.microsoft.com/office/drawing/2014/main" id="{90561079-183F-46D9-9537-750EBC1ECDD2}"/>
              </a:ext>
            </a:extLst>
          </p:cNvPr>
          <p:cNvSpPr/>
          <p:nvPr/>
        </p:nvSpPr>
        <p:spPr>
          <a:xfrm>
            <a:off x="4942099" y="-1103941"/>
            <a:ext cx="4998313" cy="2207881"/>
          </a:xfrm>
          <a:prstGeom prst="roundRect">
            <a:avLst>
              <a:gd name="adj" fmla="val 50000"/>
            </a:avLst>
          </a:prstGeom>
          <a:gradFill>
            <a:gsLst>
              <a:gs pos="68000">
                <a:srgbClr val="00A098"/>
              </a:gs>
              <a:gs pos="20000">
                <a:srgbClr val="2E3D8A"/>
              </a:gs>
            </a:gsLst>
            <a:lin ang="2400000" scaled="0"/>
          </a:gradFill>
          <a:ln>
            <a:noFill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D4EFFD6-230C-4B79-92C1-D25784A0EEA6}"/>
              </a:ext>
            </a:extLst>
          </p:cNvPr>
          <p:cNvGrpSpPr/>
          <p:nvPr userDrawn="1"/>
        </p:nvGrpSpPr>
        <p:grpSpPr>
          <a:xfrm>
            <a:off x="5452680" y="231881"/>
            <a:ext cx="1819658" cy="617848"/>
            <a:chOff x="290294" y="231881"/>
            <a:chExt cx="1819658" cy="617848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B11B737-748F-450A-B09E-04173463E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5898" y="231881"/>
              <a:ext cx="944054" cy="617848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CE443473-FB11-4279-88F8-16E1567B9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0294" y="231881"/>
              <a:ext cx="644711" cy="617848"/>
            </a:xfrm>
            <a:prstGeom prst="rect">
              <a:avLst/>
            </a:prstGeom>
          </p:spPr>
        </p:pic>
      </p:grp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98D3802-CEBE-5123-A3F1-60D68CEF6EE7}"/>
              </a:ext>
            </a:extLst>
          </p:cNvPr>
          <p:cNvSpPr txBox="1">
            <a:spLocks/>
          </p:cNvSpPr>
          <p:nvPr/>
        </p:nvSpPr>
        <p:spPr>
          <a:xfrm>
            <a:off x="188277" y="164087"/>
            <a:ext cx="4998312" cy="1205698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2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ПРОГРАММА МЕРОПРИЯТИЯ</a:t>
            </a:r>
            <a:br>
              <a:rPr lang="ru-RU" sz="18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500" kern="100" dirty="0">
                <a:solidFill>
                  <a:srgbClr val="2D3D89"/>
                </a:solidFill>
                <a:effectLst/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«Проектная мастерская «Технология и методология организации и разработк</a:t>
            </a:r>
            <a:r>
              <a:rPr lang="ru-RU" sz="2500" kern="100" dirty="0">
                <a:solidFill>
                  <a:srgbClr val="2D3D89"/>
                </a:solidFill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и оценочных материалов» </a:t>
            </a:r>
          </a:p>
          <a:p>
            <a:pPr>
              <a:lnSpc>
                <a:spcPct val="120000"/>
              </a:lnSpc>
            </a:pPr>
            <a:r>
              <a:rPr lang="ru-RU" sz="1900" kern="100" dirty="0">
                <a:solidFill>
                  <a:srgbClr val="2D3D89"/>
                </a:solidFill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19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рамках Финала чемпионата профессионального мастерства «Профессионалы»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BFD4FB6-0EE0-5BBF-11C8-33E1FB133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109731"/>
              </p:ext>
            </p:extLst>
          </p:nvPr>
        </p:nvGraphicFramePr>
        <p:xfrm>
          <a:off x="287338" y="5738659"/>
          <a:ext cx="6984422" cy="250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  <a:gridCol w="6480422">
                  <a:extLst>
                    <a:ext uri="{9D8B030D-6E8A-4147-A177-3AD203B41FA5}">
                      <a16:colId xmlns:a16="http://schemas.microsoft.com/office/drawing/2014/main" val="129983854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Планируемые результаты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kern="1200" dirty="0">
                        <a:solidFill>
                          <a:schemeClr val="bg1"/>
                        </a:solidFill>
                        <a:latin typeface="Akrobat Bold" panose="000008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kern="1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Оформленное понимание существующих проблем в процессе разработки оценочных материалов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93899"/>
                  </a:ext>
                </a:extLst>
              </a:tr>
              <a:tr h="1258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«Карта пути клиента» - предложения по совершенствованию процесса разработки оценочных материалов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  <a:tr h="285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Сводный перечень предложений по совершенствованию процесса разработки оценочных материалов (свод результатов работы команд от </a:t>
                      </a:r>
                      <a:r>
                        <a:rPr lang="ru-RU" sz="1800" kern="1200" dirty="0" err="1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сомодераторов</a:t>
                      </a:r>
                      <a:r>
                        <a:rPr lang="ru-RU" sz="18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, включенный в оформленный документ)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59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3819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399</Words>
  <Application>Microsoft Office PowerPoint</Application>
  <PresentationFormat>Произвольный</PresentationFormat>
  <Paragraphs>57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Akrobat</vt:lpstr>
      <vt:lpstr>Akrobat Black</vt:lpstr>
      <vt:lpstr>Akrobat ExtraBold</vt:lpstr>
      <vt:lpstr>Akrobat SemiBold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Sergei Shishmakov</cp:lastModifiedBy>
  <cp:revision>8</cp:revision>
  <dcterms:created xsi:type="dcterms:W3CDTF">2023-08-30T12:14:42Z</dcterms:created>
  <dcterms:modified xsi:type="dcterms:W3CDTF">2023-12-01T11:29:51Z</dcterms:modified>
</cp:coreProperties>
</file>