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7559675" cy="10439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" userDrawn="1">
          <p15:clr>
            <a:srgbClr val="A4A3A4"/>
          </p15:clr>
        </p15:guide>
        <p15:guide id="2" pos="181" userDrawn="1">
          <p15:clr>
            <a:srgbClr val="A4A3A4"/>
          </p15:clr>
        </p15:guide>
        <p15:guide id="3" pos="4581" userDrawn="1">
          <p15:clr>
            <a:srgbClr val="A4A3A4"/>
          </p15:clr>
        </p15:guide>
        <p15:guide id="4" orient="horz" pos="6350" userDrawn="1">
          <p15:clr>
            <a:srgbClr val="A4A3A4"/>
          </p15:clr>
        </p15:guide>
        <p15:guide id="5" orient="horz" pos="7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3D89"/>
    <a:srgbClr val="05A198"/>
    <a:srgbClr val="ACB1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49" d="100"/>
          <a:sy n="49" d="100"/>
        </p:scale>
        <p:origin x="2044" y="68"/>
      </p:cViewPr>
      <p:guideLst>
        <p:guide orient="horz" pos="136"/>
        <p:guide pos="181"/>
        <p:guide pos="4581"/>
        <p:guide orient="horz" pos="6350"/>
        <p:guide orient="horz" pos="7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rgei Shishmakov" userId="900909743392a695" providerId="LiveId" clId="{5EF9DEE5-05F9-4A47-8FFA-EC2A7FE4B98A}"/>
    <pc:docChg chg="modSld">
      <pc:chgData name="Sergei Shishmakov" userId="900909743392a695" providerId="LiveId" clId="{5EF9DEE5-05F9-4A47-8FFA-EC2A7FE4B98A}" dt="2023-12-01T11:31:35.383" v="28" actId="20577"/>
      <pc:docMkLst>
        <pc:docMk/>
      </pc:docMkLst>
      <pc:sldChg chg="modSp mod">
        <pc:chgData name="Sergei Shishmakov" userId="900909743392a695" providerId="LiveId" clId="{5EF9DEE5-05F9-4A47-8FFA-EC2A7FE4B98A}" dt="2023-12-01T11:31:35.383" v="28" actId="20577"/>
        <pc:sldMkLst>
          <pc:docMk/>
          <pc:sldMk cId="1831381919" sldId="257"/>
        </pc:sldMkLst>
        <pc:graphicFrameChg chg="modGraphic">
          <ac:chgData name="Sergei Shishmakov" userId="900909743392a695" providerId="LiveId" clId="{5EF9DEE5-05F9-4A47-8FFA-EC2A7FE4B98A}" dt="2023-12-01T11:31:35.383" v="28" actId="20577"/>
          <ac:graphicFrameMkLst>
            <pc:docMk/>
            <pc:sldMk cId="1831381919" sldId="257"/>
            <ac:graphicFrameMk id="12" creationId="{9387DE52-0AF1-47E1-A759-9B0AFE45CF96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910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30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1"/>
            <a:ext cx="1630055" cy="884690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91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622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50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244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431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4"/>
            <a:ext cx="6520220" cy="201780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59104"/>
            <a:ext cx="3198096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13281"/>
            <a:ext cx="3198096" cy="56087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1"/>
            <a:ext cx="3213847" cy="56087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582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533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48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3"/>
            <a:ext cx="3827085" cy="741874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64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3"/>
            <a:ext cx="3827085" cy="741874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84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89D20-361E-433D-8996-14C281E42D4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414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8">
            <a:extLst>
              <a:ext uri="{FF2B5EF4-FFF2-40B4-BE49-F238E27FC236}">
                <a16:creationId xmlns:a16="http://schemas.microsoft.com/office/drawing/2014/main" id="{90561079-183F-46D9-9537-750EBC1ECDD2}"/>
              </a:ext>
            </a:extLst>
          </p:cNvPr>
          <p:cNvSpPr/>
          <p:nvPr/>
        </p:nvSpPr>
        <p:spPr>
          <a:xfrm>
            <a:off x="4942099" y="-1103941"/>
            <a:ext cx="4998313" cy="2207881"/>
          </a:xfrm>
          <a:prstGeom prst="roundRect">
            <a:avLst>
              <a:gd name="adj" fmla="val 50000"/>
            </a:avLst>
          </a:prstGeom>
          <a:gradFill>
            <a:gsLst>
              <a:gs pos="68000">
                <a:srgbClr val="00A098"/>
              </a:gs>
              <a:gs pos="20000">
                <a:srgbClr val="2E3D8A"/>
              </a:gs>
            </a:gsLst>
            <a:lin ang="2400000" scaled="0"/>
          </a:gradFill>
          <a:ln>
            <a:noFill/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BD4EFFD6-230C-4B79-92C1-D25784A0EEA6}"/>
              </a:ext>
            </a:extLst>
          </p:cNvPr>
          <p:cNvGrpSpPr/>
          <p:nvPr userDrawn="1"/>
        </p:nvGrpSpPr>
        <p:grpSpPr>
          <a:xfrm>
            <a:off x="5452680" y="231881"/>
            <a:ext cx="1819658" cy="617848"/>
            <a:chOff x="290294" y="231881"/>
            <a:chExt cx="1819658" cy="617848"/>
          </a:xfrm>
        </p:grpSpPr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B11B737-748F-450A-B09E-04173463EC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65898" y="231881"/>
              <a:ext cx="944054" cy="617848"/>
            </a:xfrm>
            <a:prstGeom prst="rect">
              <a:avLst/>
            </a:prstGeom>
          </p:spPr>
        </p:pic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CE443473-FB11-4279-88F8-16E1567B95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90294" y="231881"/>
              <a:ext cx="644711" cy="617848"/>
            </a:xfrm>
            <a:prstGeom prst="rect">
              <a:avLst/>
            </a:prstGeom>
          </p:spPr>
        </p:pic>
      </p:grp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0EC00F3A-D91B-4FB2-8428-1F7C2AA3A180}"/>
              </a:ext>
            </a:extLst>
          </p:cNvPr>
          <p:cNvSpPr txBox="1">
            <a:spLocks/>
          </p:cNvSpPr>
          <p:nvPr/>
        </p:nvSpPr>
        <p:spPr>
          <a:xfrm>
            <a:off x="188277" y="164087"/>
            <a:ext cx="4753822" cy="1085593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ru-RU" sz="32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ПРОГРАММА МЕРОПРИЯТИЯ</a:t>
            </a:r>
            <a:br>
              <a:rPr lang="ru-RU" sz="32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kern="100" dirty="0">
                <a:solidFill>
                  <a:srgbClr val="2D3D89"/>
                </a:solidFill>
                <a:effectLst/>
                <a:latin typeface="Akrobat Black" panose="00000A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3200" kern="100" dirty="0">
                <a:solidFill>
                  <a:srgbClr val="2D3D89"/>
                </a:solidFill>
                <a:latin typeface="Akrobat Black" panose="00000A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Семинар «Профессиональный интенсив </a:t>
            </a:r>
            <a:br>
              <a:rPr lang="ru-RU" sz="3200" kern="100" dirty="0">
                <a:solidFill>
                  <a:srgbClr val="2D3D89"/>
                </a:solidFill>
                <a:latin typeface="Akrobat Black" panose="00000A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kern="100" dirty="0">
                <a:solidFill>
                  <a:srgbClr val="2D3D89"/>
                </a:solidFill>
                <a:latin typeface="Akrobat Black" panose="00000A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по разработке оценочных материалов» </a:t>
            </a:r>
          </a:p>
          <a:p>
            <a:pPr>
              <a:lnSpc>
                <a:spcPct val="120000"/>
              </a:lnSpc>
            </a:pPr>
            <a:r>
              <a:rPr lang="ru-RU" sz="2000" kern="100" dirty="0">
                <a:solidFill>
                  <a:srgbClr val="2D3D89"/>
                </a:solidFill>
                <a:latin typeface="Akrobat" panose="000006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ru-RU" sz="2000" kern="100" dirty="0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рамках Финала чемпионата профессионального мастерства «Профессионалы»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61F0D-655F-479B-9AE0-611F1F39FB09}"/>
              </a:ext>
            </a:extLst>
          </p:cNvPr>
          <p:cNvSpPr txBox="1"/>
          <p:nvPr/>
        </p:nvSpPr>
        <p:spPr>
          <a:xfrm>
            <a:off x="191235" y="1336813"/>
            <a:ext cx="7081103" cy="2070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9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ru-RU" sz="16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Дата проведения:</a:t>
            </a:r>
            <a:r>
              <a:rPr lang="ru-RU" sz="1600" kern="100" dirty="0">
                <a:solidFill>
                  <a:srgbClr val="2E3D8A"/>
                </a:solidFill>
                <a:effectLst/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26 ноября 2023 г.</a:t>
            </a:r>
            <a:endParaRPr lang="ru-RU" sz="1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9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ru-RU" sz="16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Время проведения:</a:t>
            </a:r>
            <a:r>
              <a:rPr lang="ru-RU" sz="1600" kern="100" dirty="0">
                <a:solidFill>
                  <a:srgbClr val="2E3D8A"/>
                </a:solidFill>
                <a:effectLst/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kern="100" dirty="0">
                <a:solidFill>
                  <a:srgbClr val="2E3D8A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10:00 – 14:00</a:t>
            </a:r>
            <a:endParaRPr lang="ru-RU" sz="1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9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ru-RU" sz="16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Место проведения:</a:t>
            </a:r>
            <a:r>
              <a:rPr lang="ru-RU" sz="1600" kern="100" dirty="0">
                <a:solidFill>
                  <a:srgbClr val="2E3D8A"/>
                </a:solidFill>
                <a:effectLst/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</a:rPr>
              <a:t>Санкт-Петербург, КВЦ «</a:t>
            </a:r>
            <a:r>
              <a:rPr lang="ru-RU" sz="1600" dirty="0" err="1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</a:rPr>
              <a:t>Экспофорум</a:t>
            </a:r>
            <a:r>
              <a:rPr lang="ru-RU" sz="1600" dirty="0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</a:rPr>
              <a:t>», площадка </a:t>
            </a:r>
            <a:r>
              <a:rPr lang="en-US" sz="1600" dirty="0">
                <a:solidFill>
                  <a:srgbClr val="2D3D89"/>
                </a:solidFill>
                <a:latin typeface="Akrobat" panose="00000600000000000000" pitchFamily="50" charset="0"/>
                <a:ea typeface="Calibri" panose="020F0502020204030204" pitchFamily="34" charset="0"/>
              </a:rPr>
              <a:t>G22-24</a:t>
            </a:r>
            <a:endParaRPr lang="en-GB" sz="1600" kern="100" dirty="0">
              <a:solidFill>
                <a:srgbClr val="2D3D89"/>
              </a:solidFill>
              <a:effectLst/>
              <a:latin typeface="Akrobat" panose="000006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9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ru-RU" sz="16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Количество участников:</a:t>
            </a:r>
            <a:r>
              <a:rPr lang="ru-RU" sz="1600" kern="100" dirty="0">
                <a:solidFill>
                  <a:srgbClr val="2E3D8A"/>
                </a:solidFill>
                <a:effectLst/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не менее </a:t>
            </a:r>
            <a:r>
              <a:rPr lang="ru-RU" sz="1600" kern="100" dirty="0">
                <a:solidFill>
                  <a:srgbClr val="2E3D8A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1600" kern="100" dirty="0">
                <a:solidFill>
                  <a:srgbClr val="2E3D8A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u-RU" sz="1600" kern="100" dirty="0">
                <a:solidFill>
                  <a:srgbClr val="2E3D8A"/>
                </a:solidFill>
                <a:effectLst/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человек</a:t>
            </a:r>
            <a:endParaRPr lang="en-GB" sz="1600" kern="100" dirty="0">
              <a:solidFill>
                <a:srgbClr val="2E3D8A"/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9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ru-RU" sz="1600" b="1" kern="100" dirty="0">
                <a:solidFill>
                  <a:srgbClr val="2D3D89"/>
                </a:solidFill>
                <a:effectLst/>
                <a:latin typeface="Akrobat ExtraBold" panose="000009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Целевая аудитория:</a:t>
            </a:r>
            <a:r>
              <a:rPr lang="ru-RU" sz="1600" kern="100" dirty="0">
                <a:solidFill>
                  <a:srgbClr val="2D3D89"/>
                </a:solidFill>
                <a:effectLst/>
                <a:latin typeface="Akrobat ExtraBold" panose="000009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kern="100" dirty="0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эксперты-разработчики оценочных материалов, представители образовательных организаций, организаций-работодателей, планирующие принимать участие в разработке оценочных материалов демонстрационного экзамена</a:t>
            </a:r>
            <a:endParaRPr lang="ru-RU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80DD958F-C15E-E196-ADC6-177F4DD87D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606084"/>
              </p:ext>
            </p:extLst>
          </p:nvPr>
        </p:nvGraphicFramePr>
        <p:xfrm>
          <a:off x="188277" y="3407123"/>
          <a:ext cx="7170088" cy="3055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093">
                  <a:extLst>
                    <a:ext uri="{9D8B030D-6E8A-4147-A177-3AD203B41FA5}">
                      <a16:colId xmlns:a16="http://schemas.microsoft.com/office/drawing/2014/main" val="2898437959"/>
                    </a:ext>
                  </a:extLst>
                </a:gridCol>
                <a:gridCol w="1862158">
                  <a:extLst>
                    <a:ext uri="{9D8B030D-6E8A-4147-A177-3AD203B41FA5}">
                      <a16:colId xmlns:a16="http://schemas.microsoft.com/office/drawing/2014/main" val="937476362"/>
                    </a:ext>
                  </a:extLst>
                </a:gridCol>
                <a:gridCol w="4836837">
                  <a:extLst>
                    <a:ext uri="{9D8B030D-6E8A-4147-A177-3AD203B41FA5}">
                      <a16:colId xmlns:a16="http://schemas.microsoft.com/office/drawing/2014/main" val="40821992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ФИО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Должность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178182"/>
                  </a:ext>
                </a:extLst>
              </a:tr>
              <a:tr h="21226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>
                          <a:solidFill>
                            <a:srgbClr val="2D3D89"/>
                          </a:solidFill>
                          <a:latin typeface="Akrobat ExtraBold" panose="00000900000000000000" pitchFamily="50" charset="0"/>
                          <a:ea typeface="+mn-ea"/>
                          <a:cs typeface="+mn-cs"/>
                        </a:rPr>
                        <a:t>Спикер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2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>
                          <a:solidFill>
                            <a:srgbClr val="2D3D89"/>
                          </a:solidFill>
                          <a:latin typeface="Akrobat ExtraBold" panose="00000900000000000000" pitchFamily="50" charset="0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b="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Уфимцев Данил Александрович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Начальник Департамента обеспечения и развития системы оценки качества профессионального образования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26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>
                          <a:solidFill>
                            <a:srgbClr val="2D3D89"/>
                          </a:solidFill>
                          <a:latin typeface="Akrobat ExtraBold" panose="00000900000000000000" pitchFamily="50" charset="0"/>
                          <a:ea typeface="+mn-ea"/>
                          <a:cs typeface="+mn-cs"/>
                        </a:rPr>
                        <a:t>Модераторы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4963503"/>
                  </a:ext>
                </a:extLst>
              </a:tr>
              <a:tr h="4758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600" b="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Плохова Жанна Васильевна</a:t>
                      </a:r>
                      <a:endParaRPr lang="ru-RU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u="none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Главный специалист 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отдела по организации разработки оценочных материалов  ФГБОУ ДПО ИРПО</a:t>
                      </a:r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1594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3.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600" b="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Шелехова Ольга Васильевна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kern="1200" dirty="0">
                          <a:solidFill>
                            <a:srgbClr val="2D3D89"/>
                          </a:solidFill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Главный специалист отдела по организации разработки оценочных материалов  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ФГБОУ ДПО ИРПО</a:t>
                      </a:r>
                      <a:endParaRPr kumimoji="0" lang="ru-RU" sz="1400" b="0" kern="1200" dirty="0">
                        <a:solidFill>
                          <a:srgbClr val="2D3D89"/>
                        </a:solidFill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kern="1200" dirty="0">
                        <a:solidFill>
                          <a:srgbClr val="2D3D89"/>
                        </a:solidFill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kern="1200" dirty="0">
                          <a:solidFill>
                            <a:srgbClr val="2D3D89"/>
                          </a:solidFill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Заместитель директора ГБПОУ ИО «Иркутский колледж автомобильного транспорта и дорожного строительства», </a:t>
                      </a:r>
                      <a:r>
                        <a:rPr kumimoji="0" lang="ru-RU" sz="1400" b="0" kern="1200" dirty="0" err="1">
                          <a:solidFill>
                            <a:srgbClr val="2D3D89"/>
                          </a:solidFill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к.п.н</a:t>
                      </a:r>
                      <a:r>
                        <a:rPr kumimoji="0" lang="ru-RU" sz="1400" b="0" kern="1200" dirty="0">
                          <a:solidFill>
                            <a:srgbClr val="2D3D89"/>
                          </a:solidFill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., доцент</a:t>
                      </a:r>
                      <a:endParaRPr kumimoji="0" lang="ru-RU" sz="1400" b="0" kern="1200" dirty="0">
                        <a:solidFill>
                          <a:srgbClr val="2D3D89"/>
                        </a:solidFill>
                        <a:effectLst/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054184"/>
                  </a:ext>
                </a:extLst>
              </a:tr>
            </a:tbl>
          </a:graphicData>
        </a:graphic>
      </p:graphicFrame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653B53D3-0814-B3B2-B439-745A7B0054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186756"/>
              </p:ext>
            </p:extLst>
          </p:nvPr>
        </p:nvGraphicFramePr>
        <p:xfrm>
          <a:off x="188277" y="6548010"/>
          <a:ext cx="7172079" cy="926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2079">
                  <a:extLst>
                    <a:ext uri="{9D8B030D-6E8A-4147-A177-3AD203B41FA5}">
                      <a16:colId xmlns:a16="http://schemas.microsoft.com/office/drawing/2014/main" val="2898437959"/>
                    </a:ext>
                  </a:extLst>
                </a:gridCol>
              </a:tblGrid>
              <a:tr h="2238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Цель мероприятия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178182"/>
                  </a:ext>
                </a:extLst>
              </a:tr>
              <a:tr h="59252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Содействие формированию единого образовательно-просветительского пространства, экспертного сообщества разработчиков оценочных материалов демонстрационного экзамена </a:t>
                      </a:r>
                      <a:endParaRPr kumimoji="0" lang="ru-RU" sz="1600" b="1" kern="1200" dirty="0">
                        <a:solidFill>
                          <a:srgbClr val="2D3D89"/>
                        </a:solidFill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963503"/>
                  </a:ext>
                </a:extLst>
              </a:tr>
            </a:tbl>
          </a:graphicData>
        </a:graphic>
      </p:graphicFrame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697FA7A3-1BBE-5312-CFD6-5BB7A0320B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422845"/>
              </p:ext>
            </p:extLst>
          </p:nvPr>
        </p:nvGraphicFramePr>
        <p:xfrm>
          <a:off x="188274" y="7548235"/>
          <a:ext cx="7172082" cy="2540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2082">
                  <a:extLst>
                    <a:ext uri="{9D8B030D-6E8A-4147-A177-3AD203B41FA5}">
                      <a16:colId xmlns:a16="http://schemas.microsoft.com/office/drawing/2014/main" val="2898437959"/>
                    </a:ext>
                  </a:extLst>
                </a:gridCol>
              </a:tblGrid>
              <a:tr h="2786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Краткая аннотация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178182"/>
                  </a:ext>
                </a:extLst>
              </a:tr>
              <a:tr h="2254115">
                <a:tc>
                  <a:txBody>
                    <a:bodyPr/>
                    <a:lstStyle/>
                    <a:p>
                      <a:pPr algn="just"/>
                      <a:r>
                        <a:rPr lang="ru-RU" sz="16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В рамках семинара будут рассмотрены:</a:t>
                      </a:r>
                    </a:p>
                    <a:p>
                      <a:pPr algn="just"/>
                      <a:r>
                        <a:rPr lang="ru-RU" sz="16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организационно-правовые </a:t>
                      </a:r>
                      <a:r>
                        <a:rPr lang="ru-RU" sz="1600" kern="1200" dirty="0">
                          <a:solidFill>
                            <a:srgbClr val="2D3D89"/>
                          </a:solidFill>
                          <a:effectLst/>
                          <a:latin typeface="Akrobat Black" panose="00000A00000000000000" pitchFamily="50" charset="-52"/>
                          <a:ea typeface="+mn-ea"/>
                          <a:cs typeface="+mn-cs"/>
                        </a:rPr>
                        <a:t>основы разработки </a:t>
                      </a:r>
                      <a:r>
                        <a:rPr lang="ru-RU" sz="16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оценочных материалов для проведения государственной итоговой аттестации по образовательным программам среднего профессионального образования в форме демонстрационного экзамена базового </a:t>
                      </a:r>
                      <a:br>
                        <a:rPr lang="ru-RU" sz="16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</a:br>
                      <a:r>
                        <a:rPr lang="ru-RU" sz="16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и профильного уровней; </a:t>
                      </a:r>
                    </a:p>
                    <a:p>
                      <a:pPr algn="just"/>
                      <a:r>
                        <a:rPr lang="ru-RU" sz="1600" kern="1200" dirty="0">
                          <a:solidFill>
                            <a:srgbClr val="2D3D89"/>
                          </a:solidFill>
                          <a:effectLst/>
                          <a:latin typeface="Akrobat Black" panose="00000A00000000000000" pitchFamily="50" charset="-52"/>
                          <a:ea typeface="+mn-ea"/>
                          <a:cs typeface="+mn-cs"/>
                        </a:rPr>
                        <a:t>характеристика эксперта-разработчика </a:t>
                      </a:r>
                      <a:r>
                        <a:rPr lang="ru-RU" sz="16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как ключевой фигуры процесса разработки оценочных материалов; </a:t>
                      </a:r>
                    </a:p>
                    <a:p>
                      <a:pPr algn="just"/>
                      <a:r>
                        <a:rPr lang="ru-RU" sz="1600" kern="1200" dirty="0">
                          <a:solidFill>
                            <a:srgbClr val="2D3D89"/>
                          </a:solidFill>
                          <a:effectLst/>
                          <a:latin typeface="Akrobat Black" panose="00000A00000000000000" pitchFamily="50" charset="-52"/>
                          <a:ea typeface="+mn-ea"/>
                          <a:cs typeface="+mn-cs"/>
                        </a:rPr>
                        <a:t>методология разработки</a:t>
                      </a:r>
                      <a:r>
                        <a:rPr lang="ru-RU" sz="16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 вариативной части комплекта оценочной документации.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963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686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9387DE52-0AF1-47E1-A759-9B0AFE45CF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397762"/>
              </p:ext>
            </p:extLst>
          </p:nvPr>
        </p:nvGraphicFramePr>
        <p:xfrm>
          <a:off x="287916" y="1464065"/>
          <a:ext cx="6984422" cy="6967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2898437959"/>
                    </a:ext>
                  </a:extLst>
                </a:gridCol>
                <a:gridCol w="6480422">
                  <a:extLst>
                    <a:ext uri="{9D8B030D-6E8A-4147-A177-3AD203B41FA5}">
                      <a16:colId xmlns:a16="http://schemas.microsoft.com/office/drawing/2014/main" val="1299838549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Программа мероприятия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kern="1200" dirty="0">
                        <a:solidFill>
                          <a:schemeClr val="bg1"/>
                        </a:solidFill>
                        <a:latin typeface="Akrobat Bold" panose="00000800000000000000" pitchFamily="50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1781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700" kern="100" dirty="0">
                          <a:solidFill>
                            <a:srgbClr val="2D3D89"/>
                          </a:solidFill>
                          <a:effectLst/>
                          <a:latin typeface="Akrobat Black" panose="00000A00000000000000" pitchFamily="50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Приветственное слово Начальника Департамента обеспечения и развития системы оценки качества профессионального образования Уфимцева Данила Александровича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93899"/>
                  </a:ext>
                </a:extLst>
              </a:tr>
              <a:tr h="3466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7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Деление на команды и знакомство с</a:t>
                      </a:r>
                      <a:r>
                        <a:rPr lang="ru-RU" sz="1700" kern="1200" baseline="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 модераторами</a:t>
                      </a:r>
                      <a:endParaRPr lang="ru-RU" sz="1700" kern="1200" dirty="0">
                        <a:solidFill>
                          <a:srgbClr val="2D3D89"/>
                        </a:solidFill>
                        <a:effectLst/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7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3.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Тренинговое упражнение № 1 «Найти максимальное количество качеств, объединяющих 2 понятия»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9635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7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4.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Задание № 1. Кто такой эксперт-разработчик оценочных материалов?</a:t>
                      </a:r>
                      <a:br>
                        <a:rPr lang="ru-RU" sz="17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</a:br>
                      <a:r>
                        <a:rPr lang="ru-RU" sz="17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Формулировка общего определения понятия «эксперт-разработчик оценочных материалов»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15948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7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5.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Задание № 2. Каким должен быть эксперт-разработчик оценочных материалов? Характеристика эксперта-разработчика оценочных материалов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518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7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6.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Тренинговое упражнение № 2 «Башня»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Тренинговое упражнение № 3 «Слепой - глухой - немой»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Тренинговое упражнение № 4 «Насколько вы внимательны и умеете точно следовать инструкции?»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Тренинговое упражнение № 5 «Графический диктант»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31474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7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7.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Задание № 3. Предпосылки для формирования вариативной части комплекта оценочной документации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47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7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8.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Задание № 4. Требования к эксперту-разработчику оценочных материалов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0147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7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9.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Подведение итогов, обратная связь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94802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7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10.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Вручение Уфимцевым </a:t>
                      </a:r>
                      <a:r>
                        <a:rPr lang="ru-RU" sz="1700" kern="120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Данилом Александровичем </a:t>
                      </a:r>
                      <a:r>
                        <a:rPr lang="ru-RU" sz="17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сертификатов участникам Семинара «Профессиональный интенсив по разработке оценочных материалов»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Прямоугольник 18">
            <a:extLst>
              <a:ext uri="{FF2B5EF4-FFF2-40B4-BE49-F238E27FC236}">
                <a16:creationId xmlns:a16="http://schemas.microsoft.com/office/drawing/2014/main" id="{90561079-183F-46D9-9537-750EBC1ECDD2}"/>
              </a:ext>
            </a:extLst>
          </p:cNvPr>
          <p:cNvSpPr/>
          <p:nvPr/>
        </p:nvSpPr>
        <p:spPr>
          <a:xfrm>
            <a:off x="4942099" y="-1103941"/>
            <a:ext cx="4998313" cy="2207881"/>
          </a:xfrm>
          <a:prstGeom prst="roundRect">
            <a:avLst>
              <a:gd name="adj" fmla="val 50000"/>
            </a:avLst>
          </a:prstGeom>
          <a:gradFill>
            <a:gsLst>
              <a:gs pos="68000">
                <a:srgbClr val="00A098"/>
              </a:gs>
              <a:gs pos="20000">
                <a:srgbClr val="2E3D8A"/>
              </a:gs>
            </a:gsLst>
            <a:lin ang="2400000" scaled="0"/>
          </a:gradFill>
          <a:ln>
            <a:noFill/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BD4EFFD6-230C-4B79-92C1-D25784A0EEA6}"/>
              </a:ext>
            </a:extLst>
          </p:cNvPr>
          <p:cNvGrpSpPr/>
          <p:nvPr userDrawn="1"/>
        </p:nvGrpSpPr>
        <p:grpSpPr>
          <a:xfrm>
            <a:off x="5452680" y="231881"/>
            <a:ext cx="1819658" cy="617848"/>
            <a:chOff x="290294" y="231881"/>
            <a:chExt cx="1819658" cy="617848"/>
          </a:xfrm>
        </p:grpSpPr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B11B737-748F-450A-B09E-04173463EC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65898" y="231881"/>
              <a:ext cx="944054" cy="617848"/>
            </a:xfrm>
            <a:prstGeom prst="rect">
              <a:avLst/>
            </a:prstGeom>
          </p:spPr>
        </p:pic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CE443473-FB11-4279-88F8-16E1567B95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90294" y="231881"/>
              <a:ext cx="644711" cy="617848"/>
            </a:xfrm>
            <a:prstGeom prst="rect">
              <a:avLst/>
            </a:prstGeom>
          </p:spPr>
        </p:pic>
      </p:grp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DBFD4FB6-0EE0-5BBF-11C8-33E1FB1333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625819"/>
              </p:ext>
            </p:extLst>
          </p:nvPr>
        </p:nvGraphicFramePr>
        <p:xfrm>
          <a:off x="287916" y="8503063"/>
          <a:ext cx="6984422" cy="1469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2898437959"/>
                    </a:ext>
                  </a:extLst>
                </a:gridCol>
                <a:gridCol w="6480422">
                  <a:extLst>
                    <a:ext uri="{9D8B030D-6E8A-4147-A177-3AD203B41FA5}">
                      <a16:colId xmlns:a16="http://schemas.microsoft.com/office/drawing/2014/main" val="1299838549"/>
                    </a:ext>
                  </a:extLst>
                </a:gridCol>
              </a:tblGrid>
              <a:tr h="30965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Планируемые результаты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kern="1200" dirty="0">
                        <a:solidFill>
                          <a:schemeClr val="bg1"/>
                        </a:solidFill>
                        <a:latin typeface="Akrobat Bold" panose="00000800000000000000" pitchFamily="50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178182"/>
                  </a:ext>
                </a:extLst>
              </a:tr>
              <a:tr h="39304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600" kern="100" dirty="0">
                          <a:solidFill>
                            <a:srgbClr val="2D3D89"/>
                          </a:solidFill>
                          <a:effectLst/>
                          <a:latin typeface="Akrobat Black" panose="00000A00000000000000" pitchFamily="50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/>
                      <a:r>
                        <a:rPr lang="ru-RU" sz="16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Формирование представления о профессиональной миссии </a:t>
                      </a:r>
                      <a:br>
                        <a:rPr lang="ru-RU" sz="16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</a:br>
                      <a:r>
                        <a:rPr lang="ru-RU" sz="16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эксперта-разработчика оценочных материалов демонстрационного экзамена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93899"/>
                  </a:ext>
                </a:extLst>
              </a:tr>
              <a:tr h="285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/>
                      <a:r>
                        <a:rPr lang="ru-RU" sz="16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Сводный перечень предложений по критериям отбора кандидатов </a:t>
                      </a:r>
                      <a:br>
                        <a:rPr lang="ru-RU" sz="16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</a:br>
                      <a:r>
                        <a:rPr lang="ru-RU" sz="16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в эксперты-разработчики оценочных материалов демонстрационного экзамена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159481"/>
                  </a:ext>
                </a:extLst>
              </a:tr>
            </a:tbl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4274F9-7543-EB25-965B-E326CB3E37B5}"/>
              </a:ext>
            </a:extLst>
          </p:cNvPr>
          <p:cNvSpPr txBox="1">
            <a:spLocks/>
          </p:cNvSpPr>
          <p:nvPr/>
        </p:nvSpPr>
        <p:spPr>
          <a:xfrm>
            <a:off x="188277" y="164087"/>
            <a:ext cx="4753822" cy="1085593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ru-RU" sz="32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ПРОГРАММА МЕРОПРИЯТИЯ</a:t>
            </a:r>
            <a:br>
              <a:rPr lang="ru-RU" sz="32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kern="100" dirty="0">
                <a:solidFill>
                  <a:srgbClr val="2D3D89"/>
                </a:solidFill>
                <a:effectLst/>
                <a:latin typeface="Akrobat Black" panose="00000A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3200" kern="100" dirty="0">
                <a:solidFill>
                  <a:srgbClr val="2D3D89"/>
                </a:solidFill>
                <a:latin typeface="Akrobat Black" panose="00000A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Семинар «Профессиональный интенсив </a:t>
            </a:r>
            <a:br>
              <a:rPr lang="ru-RU" sz="3200" kern="100" dirty="0">
                <a:solidFill>
                  <a:srgbClr val="2D3D89"/>
                </a:solidFill>
                <a:latin typeface="Akrobat Black" panose="00000A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kern="100" dirty="0">
                <a:solidFill>
                  <a:srgbClr val="2D3D89"/>
                </a:solidFill>
                <a:latin typeface="Akrobat Black" panose="00000A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по разработке оценочных материалов» </a:t>
            </a:r>
          </a:p>
          <a:p>
            <a:pPr>
              <a:lnSpc>
                <a:spcPct val="120000"/>
              </a:lnSpc>
            </a:pPr>
            <a:r>
              <a:rPr lang="ru-RU" sz="2000" kern="100" dirty="0">
                <a:solidFill>
                  <a:srgbClr val="2D3D89"/>
                </a:solidFill>
                <a:latin typeface="Akrobat" panose="000006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ru-RU" sz="2000" kern="100" dirty="0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рамках Финала чемпионата профессионального мастерства «Профессионалы»</a:t>
            </a:r>
          </a:p>
        </p:txBody>
      </p:sp>
    </p:spTree>
    <p:extLst>
      <p:ext uri="{BB962C8B-B14F-4D97-AF65-F5344CB8AC3E}">
        <p14:creationId xmlns:p14="http://schemas.microsoft.com/office/powerpoint/2010/main" val="18313819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423</TotalTime>
  <Words>445</Words>
  <Application>Microsoft Office PowerPoint</Application>
  <PresentationFormat>Произвольный</PresentationFormat>
  <Paragraphs>61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2" baseType="lpstr">
      <vt:lpstr>Akrobat</vt:lpstr>
      <vt:lpstr>Akrobat Black</vt:lpstr>
      <vt:lpstr>Akrobat ExtraBold</vt:lpstr>
      <vt:lpstr>Akrobat SemiBold</vt:lpstr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Sergei Shishmakov</cp:lastModifiedBy>
  <cp:revision>22</cp:revision>
  <dcterms:created xsi:type="dcterms:W3CDTF">2023-08-30T12:14:42Z</dcterms:created>
  <dcterms:modified xsi:type="dcterms:W3CDTF">2023-12-01T11:31:36Z</dcterms:modified>
</cp:coreProperties>
</file>