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</p:sldIdLst>
  <p:sldSz cx="7559675" cy="104394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36" userDrawn="1">
          <p15:clr>
            <a:srgbClr val="A4A3A4"/>
          </p15:clr>
        </p15:guide>
        <p15:guide id="2" pos="181" userDrawn="1">
          <p15:clr>
            <a:srgbClr val="A4A3A4"/>
          </p15:clr>
        </p15:guide>
        <p15:guide id="3" pos="4581" userDrawn="1">
          <p15:clr>
            <a:srgbClr val="A4A3A4"/>
          </p15:clr>
        </p15:guide>
        <p15:guide id="4" orient="horz" pos="6350" userDrawn="1">
          <p15:clr>
            <a:srgbClr val="A4A3A4"/>
          </p15:clr>
        </p15:guide>
        <p15:guide id="5" orient="horz" pos="703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D3D89"/>
    <a:srgbClr val="05A198"/>
    <a:srgbClr val="ACB1C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49" d="100"/>
          <a:sy n="49" d="100"/>
        </p:scale>
        <p:origin x="2044" y="68"/>
      </p:cViewPr>
      <p:guideLst>
        <p:guide orient="horz" pos="136"/>
        <p:guide pos="181"/>
        <p:guide pos="4581"/>
        <p:guide orient="horz" pos="6350"/>
        <p:guide orient="horz" pos="70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ergei Shishmakov" userId="900909743392a695" providerId="LiveId" clId="{5EF9DEE5-05F9-4A47-8FFA-EC2A7FE4B98A}"/>
    <pc:docChg chg="modSld">
      <pc:chgData name="Sergei Shishmakov" userId="900909743392a695" providerId="LiveId" clId="{5EF9DEE5-05F9-4A47-8FFA-EC2A7FE4B98A}" dt="2023-12-01T11:31:35.383" v="28" actId="20577"/>
      <pc:docMkLst>
        <pc:docMk/>
      </pc:docMkLst>
      <pc:sldChg chg="modSp mod">
        <pc:chgData name="Sergei Shishmakov" userId="900909743392a695" providerId="LiveId" clId="{5EF9DEE5-05F9-4A47-8FFA-EC2A7FE4B98A}" dt="2023-12-01T11:31:35.383" v="28" actId="20577"/>
        <pc:sldMkLst>
          <pc:docMk/>
          <pc:sldMk cId="1831381919" sldId="257"/>
        </pc:sldMkLst>
        <pc:graphicFrameChg chg="modGraphic">
          <ac:chgData name="Sergei Shishmakov" userId="900909743392a695" providerId="LiveId" clId="{5EF9DEE5-05F9-4A47-8FFA-EC2A7FE4B98A}" dt="2023-12-01T11:31:35.383" v="28" actId="20577"/>
          <ac:graphicFrameMkLst>
            <pc:docMk/>
            <pc:sldMk cId="1831381919" sldId="257"/>
            <ac:graphicFrameMk id="12" creationId="{9387DE52-0AF1-47E1-A759-9B0AFE45CF96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08486"/>
            <a:ext cx="6425724" cy="3634458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483102"/>
            <a:ext cx="5669756" cy="2520438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969103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93039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55801"/>
            <a:ext cx="1630055" cy="8846909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55801"/>
            <a:ext cx="4795669" cy="884690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3919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56228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02603"/>
            <a:ext cx="6520220" cy="4342500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6986185"/>
            <a:ext cx="6520220" cy="2283618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672445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779007"/>
            <a:ext cx="3212862" cy="66237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024316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55804"/>
            <a:ext cx="6520220" cy="2017801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559104"/>
            <a:ext cx="3198096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813281"/>
            <a:ext cx="3198096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559104"/>
            <a:ext cx="3213847" cy="1254177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813281"/>
            <a:ext cx="3213847" cy="560876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295821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3533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4482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03083"/>
            <a:ext cx="3827085" cy="7418740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98644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695960"/>
            <a:ext cx="2438192" cy="2435860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03083"/>
            <a:ext cx="3827085" cy="7418740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131820"/>
            <a:ext cx="2438192" cy="5802084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8451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55804"/>
            <a:ext cx="6520220" cy="20178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779007"/>
            <a:ext cx="6520220" cy="662370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89D20-361E-433D-8996-14C281E42D4F}" type="datetimeFigureOut">
              <a:rPr lang="ru-RU" smtClean="0"/>
              <a:t>01.12.2023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675780"/>
            <a:ext cx="2551390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675780"/>
            <a:ext cx="1700927" cy="555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573CE8-015F-4FDE-BB81-8AB44C414AB0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94149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sv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sv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sp>
        <p:nvSpPr>
          <p:cNvPr id="9" name="Заголовок 1">
            <a:extLst>
              <a:ext uri="{FF2B5EF4-FFF2-40B4-BE49-F238E27FC236}">
                <a16:creationId xmlns:a16="http://schemas.microsoft.com/office/drawing/2014/main" id="{0EC00F3A-D91B-4FB2-8428-1F7C2AA3A180}"/>
              </a:ext>
            </a:extLst>
          </p:cNvPr>
          <p:cNvSpPr txBox="1">
            <a:spLocks/>
          </p:cNvSpPr>
          <p:nvPr/>
        </p:nvSpPr>
        <p:spPr>
          <a:xfrm>
            <a:off x="188277" y="164087"/>
            <a:ext cx="4753822" cy="108559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32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br>
              <a:rPr lang="ru-RU" sz="32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Семинар «Профессиональный интенсив </a:t>
            </a:r>
            <a:br>
              <a:rPr lang="ru-RU" sz="32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по разработке оценочных материалов» </a:t>
            </a:r>
          </a:p>
          <a:p>
            <a:pPr>
              <a:lnSpc>
                <a:spcPct val="120000"/>
              </a:lnSpc>
            </a:pPr>
            <a:r>
              <a:rPr lang="ru-RU" sz="2000" kern="1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0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рамках Финала чемпионата профессионального мастерства «Профессионалы»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92761F0D-655F-479B-9AE0-611F1F39FB09}"/>
              </a:ext>
            </a:extLst>
          </p:cNvPr>
          <p:cNvSpPr txBox="1"/>
          <p:nvPr/>
        </p:nvSpPr>
        <p:spPr>
          <a:xfrm>
            <a:off x="191235" y="1336813"/>
            <a:ext cx="7081103" cy="20703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Дата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26 ноября 2023 г.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Время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kern="100" dirty="0">
                <a:solidFill>
                  <a:srgbClr val="2E3D8A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10:00 – 14:00</a:t>
            </a:r>
            <a:endParaRPr lang="ru-RU" sz="1600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Место проведения: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ru-RU" sz="16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Санкт-Петербург, КВЦ «</a:t>
            </a:r>
            <a:r>
              <a:rPr lang="ru-RU" sz="1600" dirty="0" err="1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Экспофорум</a:t>
            </a:r>
            <a:r>
              <a:rPr lang="ru-RU" sz="16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</a:rPr>
              <a:t>», площадка </a:t>
            </a:r>
            <a:r>
              <a:rPr lang="en-US" sz="16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</a:rPr>
              <a:t>G22-24</a:t>
            </a:r>
            <a:endParaRPr lang="en-GB" sz="1600" kern="100" dirty="0">
              <a:solidFill>
                <a:srgbClr val="2D3D89"/>
              </a:solidFill>
              <a:effectLst/>
              <a:latin typeface="Akrobat" panose="00000600000000000000" pitchFamily="50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Количество участников: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не менее </a:t>
            </a:r>
            <a:r>
              <a:rPr lang="ru-RU" sz="1600" kern="100" dirty="0">
                <a:solidFill>
                  <a:srgbClr val="2E3D8A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5</a:t>
            </a:r>
            <a:r>
              <a:rPr lang="en-US" sz="1600" kern="100" dirty="0">
                <a:solidFill>
                  <a:srgbClr val="2E3D8A"/>
                </a:solidFill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0</a:t>
            </a:r>
            <a:r>
              <a:rPr lang="ru-RU" sz="1600" kern="100" dirty="0">
                <a:solidFill>
                  <a:srgbClr val="2E3D8A"/>
                </a:solidFill>
                <a:effectLst/>
                <a:latin typeface="Akrobat" panose="000006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 человек</a:t>
            </a:r>
            <a:endParaRPr lang="en-GB" sz="1600" kern="100" dirty="0">
              <a:solidFill>
                <a:srgbClr val="2E3D8A"/>
              </a:solidFill>
              <a:effectLst/>
              <a:latin typeface="Akrobat" panose="00000600000000000000" pitchFamily="50" charset="-52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 algn="just">
              <a:lnSpc>
                <a:spcPct val="90000"/>
              </a:lnSpc>
              <a:spcAft>
                <a:spcPts val="400"/>
              </a:spcAft>
              <a:buFont typeface="Wingdings" panose="05000000000000000000" pitchFamily="2" charset="2"/>
              <a:buChar char="§"/>
            </a:pPr>
            <a:r>
              <a:rPr lang="ru-RU" sz="1600" b="1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Целевая аудитория:</a:t>
            </a:r>
            <a:r>
              <a:rPr lang="ru-RU" sz="1600" kern="100" dirty="0">
                <a:solidFill>
                  <a:srgbClr val="2D3D89"/>
                </a:solidFill>
                <a:effectLst/>
                <a:latin typeface="Akrobat ExtraBold" panose="000009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r>
              <a:rPr lang="ru-RU" sz="16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Arial" panose="020B0604020202020204" pitchFamily="34" charset="0"/>
              </a:rPr>
              <a:t>эксперты-разработчики оценочных материалов, представители образовательных организаций, организаций-работодателей, планирующие принимать участие в разработке оценочных материалов демонстрационного экзамена</a:t>
            </a:r>
            <a:endParaRPr lang="ru-RU" kern="1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2" name="Таблица 1">
            <a:extLst>
              <a:ext uri="{FF2B5EF4-FFF2-40B4-BE49-F238E27FC236}">
                <a16:creationId xmlns:a16="http://schemas.microsoft.com/office/drawing/2014/main" id="{80DD958F-C15E-E196-ADC6-177F4DD87DB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606084"/>
              </p:ext>
            </p:extLst>
          </p:nvPr>
        </p:nvGraphicFramePr>
        <p:xfrm>
          <a:off x="188277" y="3407123"/>
          <a:ext cx="7170088" cy="305504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71093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1862158">
                  <a:extLst>
                    <a:ext uri="{9D8B030D-6E8A-4147-A177-3AD203B41FA5}">
                      <a16:colId xmlns:a16="http://schemas.microsoft.com/office/drawing/2014/main" val="937476362"/>
                    </a:ext>
                  </a:extLst>
                </a:gridCol>
                <a:gridCol w="4836837">
                  <a:extLst>
                    <a:ext uri="{9D8B030D-6E8A-4147-A177-3AD203B41FA5}">
                      <a16:colId xmlns:a16="http://schemas.microsoft.com/office/drawing/2014/main" val="4082199207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№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ФИО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Должность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21226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Спикер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226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1.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Уфимцев Данил Александрович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Начальник Департамента обеспечения и развития системы оценки качества профессионального образования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2260">
                <a:tc gridSpan="3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ExtraBold" panose="00000900000000000000" pitchFamily="50" charset="0"/>
                          <a:ea typeface="+mn-ea"/>
                          <a:cs typeface="+mn-cs"/>
                        </a:rPr>
                        <a:t>Модераторы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  <a:tr h="47583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Плохова Жанна Васильевна</a:t>
                      </a:r>
                      <a:endParaRPr lang="ru-RU" sz="1600" dirty="0"/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ru-RU" sz="1400" b="0" u="none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Главный специалист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отдела по организации разработки оценочных материалов  ФГБОУ ДПО ИРПО</a:t>
                      </a:r>
                      <a:endParaRPr lang="ru-RU" sz="1400" dirty="0"/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0" lang="ru-RU" sz="1600" b="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Шелехова Ольга Васильевна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Главный специалист отдела по организации разработки оценочных материалов  </a:t>
                      </a:r>
                      <a:r>
                        <a:rPr lang="ru-RU" sz="14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ФГБОУ ДПО ИРПО</a:t>
                      </a:r>
                      <a:endParaRPr kumimoji="0" lang="ru-RU" sz="1400" b="0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400" b="0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0" kern="1200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Заместитель директора ГБПОУ ИО «Иркутский колледж автомобильного транспорта и дорожного строительства», </a:t>
                      </a:r>
                      <a:r>
                        <a:rPr kumimoji="0" lang="ru-RU" sz="1400" b="0" kern="1200" dirty="0" err="1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к.п.н</a:t>
                      </a:r>
                      <a:r>
                        <a:rPr kumimoji="0" lang="ru-RU" sz="1400" b="0" kern="1200" dirty="0">
                          <a:solidFill>
                            <a:srgbClr val="2D3D89"/>
                          </a:solidFill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., доцент</a:t>
                      </a:r>
                      <a:endParaRPr kumimoji="0" lang="ru-RU" sz="1400" b="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07054184"/>
                  </a:ext>
                </a:extLst>
              </a:tr>
            </a:tbl>
          </a:graphicData>
        </a:graphic>
      </p:graphicFrame>
      <p:graphicFrame>
        <p:nvGraphicFramePr>
          <p:cNvPr id="10" name="Таблица 9">
            <a:extLst>
              <a:ext uri="{FF2B5EF4-FFF2-40B4-BE49-F238E27FC236}">
                <a16:creationId xmlns:a16="http://schemas.microsoft.com/office/drawing/2014/main" id="{653B53D3-0814-B3B2-B439-745A7B0054D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186756"/>
              </p:ext>
            </p:extLst>
          </p:nvPr>
        </p:nvGraphicFramePr>
        <p:xfrm>
          <a:off x="188277" y="6548010"/>
          <a:ext cx="7172079" cy="92659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2079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223842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Цель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592524"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Содействие формированию единого образовательно-просветительского пространства, экспертного сообщества разработчиков оценочных материалов демонстрационного экзамена </a:t>
                      </a:r>
                      <a:endParaRPr kumimoji="0" lang="ru-RU" sz="1600" b="1" kern="1200" dirty="0">
                        <a:solidFill>
                          <a:srgbClr val="2D3D89"/>
                        </a:solidFill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  <p:graphicFrame>
        <p:nvGraphicFramePr>
          <p:cNvPr id="13" name="Таблица 12">
            <a:extLst>
              <a:ext uri="{FF2B5EF4-FFF2-40B4-BE49-F238E27FC236}">
                <a16:creationId xmlns:a16="http://schemas.microsoft.com/office/drawing/2014/main" id="{697FA7A3-1BBE-5312-CFD6-5BB7A0320BC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77422845"/>
              </p:ext>
            </p:extLst>
          </p:nvPr>
        </p:nvGraphicFramePr>
        <p:xfrm>
          <a:off x="188274" y="7548235"/>
          <a:ext cx="7172082" cy="25406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172082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</a:tblGrid>
              <a:tr h="278628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Краткая аннотация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2254115">
                <a:tc>
                  <a:txBody>
                    <a:bodyPr/>
                    <a:lstStyle/>
                    <a:p>
                      <a:pPr algn="just"/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 рамках семинара будут рассмотрены:</a:t>
                      </a:r>
                    </a:p>
                    <a:p>
                      <a:pPr algn="just"/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организационно-правовые </a:t>
                      </a:r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-52"/>
                          <a:ea typeface="+mn-ea"/>
                          <a:cs typeface="+mn-cs"/>
                        </a:rPr>
                        <a:t>основы разработки </a:t>
                      </a:r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оценочных материалов для проведения государственной итоговой аттестации по образовательным программам среднего профессионального образования в форме демонстрационного экзамена базового </a:t>
                      </a:r>
                      <a:b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и профильного уровней; </a:t>
                      </a:r>
                    </a:p>
                    <a:p>
                      <a:pPr algn="just"/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-52"/>
                          <a:ea typeface="+mn-ea"/>
                          <a:cs typeface="+mn-cs"/>
                        </a:rPr>
                        <a:t>характеристика эксперта-разработчика </a:t>
                      </a:r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как ключевой фигуры процесса разработки оценочных материалов; </a:t>
                      </a:r>
                    </a:p>
                    <a:p>
                      <a:pPr algn="just"/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-52"/>
                          <a:ea typeface="+mn-ea"/>
                          <a:cs typeface="+mn-cs"/>
                        </a:rPr>
                        <a:t>методология разработки</a:t>
                      </a:r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вариативной части комплекта оценочной документации.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86869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Таблица 11">
            <a:extLst>
              <a:ext uri="{FF2B5EF4-FFF2-40B4-BE49-F238E27FC236}">
                <a16:creationId xmlns:a16="http://schemas.microsoft.com/office/drawing/2014/main" id="{9387DE52-0AF1-47E1-A759-9B0AFE45CF9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2397762"/>
              </p:ext>
            </p:extLst>
          </p:nvPr>
        </p:nvGraphicFramePr>
        <p:xfrm>
          <a:off x="287916" y="1464065"/>
          <a:ext cx="6984422" cy="696755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6480422">
                  <a:extLst>
                    <a:ext uri="{9D8B030D-6E8A-4147-A177-3AD203B41FA5}">
                      <a16:colId xmlns:a16="http://schemas.microsoft.com/office/drawing/2014/main" val="1299838549"/>
                    </a:ext>
                  </a:extLst>
                </a:gridCol>
              </a:tblGrid>
              <a:tr h="360000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Программа мероприятия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>
                        <a:solidFill>
                          <a:schemeClr val="bg1"/>
                        </a:solidFill>
                        <a:latin typeface="Akrobat Bold" panose="000008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7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Приветственное слово Начальника Департамента обеспечения и развития системы оценки качества профессионального образования Уфимцева Данила Александровича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3899"/>
                  </a:ext>
                </a:extLst>
              </a:tr>
              <a:tr h="34667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Деление на команды и знакомство с</a:t>
                      </a:r>
                      <a:r>
                        <a:rPr lang="ru-RU" sz="1700" kern="1200" baseline="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 модераторами</a:t>
                      </a:r>
                      <a:endParaRPr lang="ru-RU" sz="1700" kern="1200" dirty="0">
                        <a:solidFill>
                          <a:srgbClr val="2D3D89"/>
                        </a:solidFill>
                        <a:effectLst/>
                        <a:latin typeface="Akrobat SemiBold" panose="00000700000000000000" pitchFamily="50" charset="0"/>
                        <a:ea typeface="+mn-ea"/>
                        <a:cs typeface="+mn-cs"/>
                      </a:endParaRP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3.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Тренинговое упражнение № 1 «Найти максимальное количество качеств, объединяющих 2 понятия»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5496350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4.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Задание № 1. Кто такой эксперт-разработчик оценочных материалов?</a:t>
                      </a:r>
                      <a:b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Формулировка общего определения понятия «эксперт-разработчик оценочных материалов»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5.</a:t>
                      </a:r>
                    </a:p>
                  </a:txBody>
                  <a:tcPr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Задание № 2. Каким должен быть эксперт-разработчик оценочных материалов? Характеристика эксперта-разработчика оценочных материалов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95181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6.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Тренинговое упражнение № 2 «Башня»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Тренинговое упражнение № 3 «Слепой - глухой - немой»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Тренинговое упражнение № 4 «Насколько вы внимательны и умеете точно следовать инструкции?»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Тренинговое упражнение № 5 «Графический диктант»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61314740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7.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Задание № 3. Предпосылки для формирования вариативной части комплекта оценочной документации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274786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7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8.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Задание № 4. Требования к эксперту-разработчику оценочных материалов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97014711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7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9.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Подведение итогов, обратная связь 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79948023"/>
                  </a:ext>
                </a:extLst>
              </a:tr>
              <a:tr h="360000">
                <a:tc>
                  <a:txBody>
                    <a:bodyPr/>
                    <a:lstStyle/>
                    <a:p>
                      <a:pPr algn="ctr"/>
                      <a:r>
                        <a:rPr kumimoji="0" lang="ru-RU" sz="17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10.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914400" rtl="0" eaLnBrk="1" fontAlgn="auto" latinLnBrk="0" hangingPunct="1">
                        <a:lnSpc>
                          <a:spcPct val="9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Вручение Уфимцевым </a:t>
                      </a:r>
                      <a:r>
                        <a:rPr lang="ru-RU" sz="1700" kern="120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Данилом Александровичем </a:t>
                      </a:r>
                      <a:r>
                        <a:rPr lang="ru-RU" sz="17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сертификатов участникам Семинара «Профессиональный интенсив по разработке оценочных материалов»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  <p:sp>
        <p:nvSpPr>
          <p:cNvPr id="5" name="Прямоугольник 18">
            <a:extLst>
              <a:ext uri="{FF2B5EF4-FFF2-40B4-BE49-F238E27FC236}">
                <a16:creationId xmlns:a16="http://schemas.microsoft.com/office/drawing/2014/main" id="{90561079-183F-46D9-9537-750EBC1ECDD2}"/>
              </a:ext>
            </a:extLst>
          </p:cNvPr>
          <p:cNvSpPr/>
          <p:nvPr/>
        </p:nvSpPr>
        <p:spPr>
          <a:xfrm>
            <a:off x="4942099" y="-1103941"/>
            <a:ext cx="4998313" cy="2207881"/>
          </a:xfrm>
          <a:prstGeom prst="roundRect">
            <a:avLst>
              <a:gd name="adj" fmla="val 50000"/>
            </a:avLst>
          </a:prstGeom>
          <a:gradFill>
            <a:gsLst>
              <a:gs pos="68000">
                <a:srgbClr val="00A098"/>
              </a:gs>
              <a:gs pos="20000">
                <a:srgbClr val="2E3D8A"/>
              </a:gs>
            </a:gsLst>
            <a:lin ang="2400000" scaled="0"/>
          </a:gradFill>
          <a:ln>
            <a:noFill/>
          </a:ln>
        </p:spPr>
        <p:style>
          <a:lnRef idx="1">
            <a:schemeClr val="accent1">
              <a:hueOff val="0"/>
              <a:satOff val="0"/>
              <a:lumOff val="0"/>
              <a:alphaOff val="0"/>
            </a:schemeClr>
          </a:lnRef>
          <a:fillRef idx="1">
            <a:schemeClr val="lt1">
              <a:alpha val="40000"/>
              <a:hueOff val="0"/>
              <a:satOff val="0"/>
              <a:lumOff val="0"/>
              <a:alphaOff val="0"/>
            </a:schemeClr>
          </a:fillRef>
          <a:effectRef idx="0">
            <a:schemeClr val="lt1">
              <a:alpha val="40000"/>
              <a:hueOff val="0"/>
              <a:satOff val="0"/>
              <a:lumOff val="0"/>
              <a:alphaOff val="0"/>
            </a:schemeClr>
          </a:effectRef>
          <a:fontRef idx="minor">
            <a:schemeClr val="dk1">
              <a:hueOff val="0"/>
              <a:satOff val="0"/>
              <a:lumOff val="0"/>
              <a:alphaOff val="0"/>
            </a:schemeClr>
          </a:fontRef>
        </p:style>
        <p:txBody>
          <a:bodyPr/>
          <a:lstStyle/>
          <a:p>
            <a:endParaRPr lang="ru-RU"/>
          </a:p>
        </p:txBody>
      </p:sp>
      <p:grpSp>
        <p:nvGrpSpPr>
          <p:cNvPr id="6" name="Группа 5">
            <a:extLst>
              <a:ext uri="{FF2B5EF4-FFF2-40B4-BE49-F238E27FC236}">
                <a16:creationId xmlns:a16="http://schemas.microsoft.com/office/drawing/2014/main" id="{BD4EFFD6-230C-4B79-92C1-D25784A0EEA6}"/>
              </a:ext>
            </a:extLst>
          </p:cNvPr>
          <p:cNvGrpSpPr/>
          <p:nvPr userDrawn="1"/>
        </p:nvGrpSpPr>
        <p:grpSpPr>
          <a:xfrm>
            <a:off x="5452680" y="231881"/>
            <a:ext cx="1819658" cy="617848"/>
            <a:chOff x="290294" y="231881"/>
            <a:chExt cx="1819658" cy="617848"/>
          </a:xfrm>
        </p:grpSpPr>
        <p:pic>
          <p:nvPicPr>
            <p:cNvPr id="7" name="Рисунок 6">
              <a:extLst>
                <a:ext uri="{FF2B5EF4-FFF2-40B4-BE49-F238E27FC236}">
                  <a16:creationId xmlns:a16="http://schemas.microsoft.com/office/drawing/2014/main" id="{7B11B737-748F-450A-B09E-04173463ECBD}"/>
                </a:ext>
              </a:extLst>
            </p:cNvPr>
            <p:cNvPicPr>
              <a:picLocks noChangeAspect="1"/>
            </p:cNvPicPr>
            <p:nvPr/>
          </p:nvPicPr>
          <p:blipFill>
            <a:blip r:embed="rId2">
              <a:extLst>
                <a:ext uri="{96DAC541-7B7A-43D3-8B79-37D633B846F1}">
                  <asvg:svgBlip xmlns:asvg="http://schemas.microsoft.com/office/drawing/2016/SVG/main" r:embed="rId3"/>
                </a:ext>
              </a:extLst>
            </a:blip>
            <a:stretch>
              <a:fillRect/>
            </a:stretch>
          </p:blipFill>
          <p:spPr>
            <a:xfrm>
              <a:off x="1165898" y="231881"/>
              <a:ext cx="944054" cy="617848"/>
            </a:xfrm>
            <a:prstGeom prst="rect">
              <a:avLst/>
            </a:prstGeom>
          </p:spPr>
        </p:pic>
        <p:pic>
          <p:nvPicPr>
            <p:cNvPr id="8" name="Рисунок 7">
              <a:extLst>
                <a:ext uri="{FF2B5EF4-FFF2-40B4-BE49-F238E27FC236}">
                  <a16:creationId xmlns:a16="http://schemas.microsoft.com/office/drawing/2014/main" id="{CE443473-FB11-4279-88F8-16E1567B95C9}"/>
                </a:ext>
              </a:extLst>
            </p:cNvPr>
            <p:cNvPicPr>
              <a:picLocks noChangeAspect="1"/>
            </p:cNvPicPr>
            <p:nvPr/>
          </p:nvPicPr>
          <p:blipFill>
            <a:blip r:embed="rId4">
              <a:extLst>
                <a:ext uri="{96DAC541-7B7A-43D3-8B79-37D633B846F1}">
                  <asvg:svgBlip xmlns:asvg="http://schemas.microsoft.com/office/drawing/2016/SVG/main" r:embed="rId5"/>
                </a:ext>
              </a:extLst>
            </a:blip>
            <a:stretch>
              <a:fillRect/>
            </a:stretch>
          </p:blipFill>
          <p:spPr>
            <a:xfrm>
              <a:off x="290294" y="231881"/>
              <a:ext cx="644711" cy="617848"/>
            </a:xfrm>
            <a:prstGeom prst="rect">
              <a:avLst/>
            </a:prstGeom>
          </p:spPr>
        </p:pic>
      </p:grpSp>
      <p:graphicFrame>
        <p:nvGraphicFramePr>
          <p:cNvPr id="4" name="Таблица 3">
            <a:extLst>
              <a:ext uri="{FF2B5EF4-FFF2-40B4-BE49-F238E27FC236}">
                <a16:creationId xmlns:a16="http://schemas.microsoft.com/office/drawing/2014/main" id="{DBFD4FB6-0EE0-5BBF-11C8-33E1FB1333C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1625819"/>
              </p:ext>
            </p:extLst>
          </p:nvPr>
        </p:nvGraphicFramePr>
        <p:xfrm>
          <a:off x="287916" y="8503063"/>
          <a:ext cx="6984422" cy="146913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04000">
                  <a:extLst>
                    <a:ext uri="{9D8B030D-6E8A-4147-A177-3AD203B41FA5}">
                      <a16:colId xmlns:a16="http://schemas.microsoft.com/office/drawing/2014/main" val="2898437959"/>
                    </a:ext>
                  </a:extLst>
                </a:gridCol>
                <a:gridCol w="6480422">
                  <a:extLst>
                    <a:ext uri="{9D8B030D-6E8A-4147-A177-3AD203B41FA5}">
                      <a16:colId xmlns:a16="http://schemas.microsoft.com/office/drawing/2014/main" val="1299838549"/>
                    </a:ext>
                  </a:extLst>
                </a:gridCol>
              </a:tblGrid>
              <a:tr h="309653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800" b="1" kern="1200" dirty="0">
                          <a:solidFill>
                            <a:schemeClr val="bg1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Планируемые результаты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8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600" b="1" kern="1200" dirty="0">
                        <a:solidFill>
                          <a:schemeClr val="bg1"/>
                        </a:solidFill>
                        <a:latin typeface="Akrobat Bold" panose="00000800000000000000" pitchFamily="50" charset="-52"/>
                        <a:ea typeface="+mn-ea"/>
                        <a:cs typeface="+mn-cs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5A19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56178182"/>
                  </a:ext>
                </a:extLst>
              </a:tr>
              <a:tr h="393040">
                <a:tc>
                  <a:txBody>
                    <a:bodyPr/>
                    <a:lstStyle/>
                    <a:p>
                      <a:pPr algn="ctr">
                        <a:lnSpc>
                          <a:spcPct val="90000"/>
                        </a:lnSpc>
                      </a:pPr>
                      <a:r>
                        <a:rPr lang="ru-RU" sz="1600" kern="100" dirty="0">
                          <a:solidFill>
                            <a:srgbClr val="2D3D89"/>
                          </a:solidFill>
                          <a:effectLst/>
                          <a:latin typeface="Akrobat Black" panose="00000A00000000000000" pitchFamily="50" charset="0"/>
                          <a:ea typeface="+mn-ea"/>
                          <a:cs typeface="Times New Roman" panose="02020603050405020304" pitchFamily="18" charset="0"/>
                        </a:rPr>
                        <a:t>1.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Формирование представления о профессиональной миссии </a:t>
                      </a:r>
                      <a:b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эксперта-разработчика оценочных материалов демонстрационного экзамена</a:t>
                      </a: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8293899"/>
                  </a:ext>
                </a:extLst>
              </a:tr>
              <a:tr h="28524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7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>
                          <a:solidFill>
                            <a:srgbClr val="2D3D89"/>
                          </a:solidFill>
                          <a:latin typeface="Akrobat Black" panose="00000A00000000000000" pitchFamily="50" charset="0"/>
                          <a:ea typeface="+mn-ea"/>
                          <a:cs typeface="+mn-cs"/>
                        </a:rPr>
                        <a:t>2.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lvl="0" algn="just"/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Сводный перечень предложений по критериям отбора кандидатов </a:t>
                      </a:r>
                      <a:b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</a:br>
                      <a:r>
                        <a:rPr lang="ru-RU" sz="1600" kern="1200" dirty="0">
                          <a:solidFill>
                            <a:srgbClr val="2D3D89"/>
                          </a:solidFill>
                          <a:effectLst/>
                          <a:latin typeface="Akrobat SemiBold" panose="00000700000000000000" pitchFamily="50" charset="0"/>
                          <a:ea typeface="+mn-ea"/>
                          <a:cs typeface="+mn-cs"/>
                        </a:rPr>
                        <a:t>в эксперты-разработчики оценочных материалов демонстрационного экзамена</a:t>
                      </a:r>
                    </a:p>
                  </a:txBody>
                  <a:tcPr anchor="ctr">
                    <a:solidFill>
                      <a:schemeClr val="bg1">
                        <a:lumMod val="9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73159481"/>
                  </a:ext>
                </a:extLst>
              </a:tr>
            </a:tbl>
          </a:graphicData>
        </a:graphic>
      </p:graphicFrame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0D4274F9-7543-EB25-965B-E326CB3E37B5}"/>
              </a:ext>
            </a:extLst>
          </p:cNvPr>
          <p:cNvSpPr txBox="1">
            <a:spLocks/>
          </p:cNvSpPr>
          <p:nvPr/>
        </p:nvSpPr>
        <p:spPr>
          <a:xfrm>
            <a:off x="188277" y="164087"/>
            <a:ext cx="4753822" cy="1085593"/>
          </a:xfrm>
          <a:prstGeom prst="rect">
            <a:avLst/>
          </a:prstGeom>
        </p:spPr>
        <p:txBody>
          <a:bodyPr>
            <a:normAutofit fontScale="55000" lnSpcReduction="20000"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28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20000"/>
              </a:lnSpc>
            </a:pPr>
            <a:r>
              <a:rPr lang="ru-RU" sz="32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  <a:t>ПРОГРАММА МЕРОПРИЯТИЯ</a:t>
            </a:r>
            <a:br>
              <a:rPr lang="ru-RU" sz="3200" kern="100" dirty="0">
                <a:solidFill>
                  <a:srgbClr val="2E3D8A"/>
                </a:solidFill>
                <a:effectLst/>
                <a:latin typeface="Akrobat ExtraBold" panose="00000900000000000000" pitchFamily="50" charset="-52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kern="100" dirty="0">
                <a:solidFill>
                  <a:srgbClr val="2D3D89"/>
                </a:solidFill>
                <a:effectLst/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«</a:t>
            </a:r>
            <a:r>
              <a:rPr lang="ru-RU" sz="32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Семинар «Профессиональный интенсив </a:t>
            </a:r>
            <a:br>
              <a:rPr lang="ru-RU" sz="32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3200" kern="100" dirty="0">
                <a:solidFill>
                  <a:srgbClr val="2D3D89"/>
                </a:solidFill>
                <a:latin typeface="Akrobat Black" panose="00000A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по разработке оценочных материалов» </a:t>
            </a:r>
          </a:p>
          <a:p>
            <a:pPr>
              <a:lnSpc>
                <a:spcPct val="120000"/>
              </a:lnSpc>
            </a:pPr>
            <a:r>
              <a:rPr lang="ru-RU" sz="2000" kern="100" dirty="0">
                <a:solidFill>
                  <a:srgbClr val="2D3D89"/>
                </a:solidFill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ru-RU" sz="2000" kern="100" dirty="0">
                <a:solidFill>
                  <a:srgbClr val="2D3D89"/>
                </a:solidFill>
                <a:effectLst/>
                <a:latin typeface="Akrobat" panose="00000600000000000000" pitchFamily="50" charset="0"/>
                <a:ea typeface="Calibri" panose="020F0502020204030204" pitchFamily="34" charset="0"/>
                <a:cs typeface="Times New Roman" panose="02020603050405020304" pitchFamily="18" charset="0"/>
              </a:rPr>
              <a:t> рамках Финала чемпионата профессионального мастерства «Профессионалы»</a:t>
            </a:r>
          </a:p>
        </p:txBody>
      </p:sp>
    </p:spTree>
    <p:extLst>
      <p:ext uri="{BB962C8B-B14F-4D97-AF65-F5344CB8AC3E}">
        <p14:creationId xmlns:p14="http://schemas.microsoft.com/office/powerpoint/2010/main" val="183138191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423</TotalTime>
  <Words>445</Words>
  <Application>Microsoft Office PowerPoint</Application>
  <PresentationFormat>Произвольный</PresentationFormat>
  <Paragraphs>61</Paragraphs>
  <Slides>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9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12" baseType="lpstr">
      <vt:lpstr>Akrobat</vt:lpstr>
      <vt:lpstr>Akrobat Black</vt:lpstr>
      <vt:lpstr>Akrobat ExtraBold</vt:lpstr>
      <vt:lpstr>Akrobat SemiBold</vt:lpstr>
      <vt:lpstr>Arial</vt:lpstr>
      <vt:lpstr>Calibri</vt:lpstr>
      <vt:lpstr>Calibri Light</vt:lpstr>
      <vt:lpstr>Times New Roman</vt:lpstr>
      <vt:lpstr>Wingdings</vt:lpstr>
      <vt:lpstr>Тема Office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User</dc:creator>
  <cp:lastModifiedBy>Sergei Shishmakov</cp:lastModifiedBy>
  <cp:revision>22</cp:revision>
  <dcterms:created xsi:type="dcterms:W3CDTF">2023-08-30T12:14:42Z</dcterms:created>
  <dcterms:modified xsi:type="dcterms:W3CDTF">2023-12-01T11:31:36Z</dcterms:modified>
</cp:coreProperties>
</file>