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439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" userDrawn="1">
          <p15:clr>
            <a:srgbClr val="A4A3A4"/>
          </p15:clr>
        </p15:guide>
        <p15:guide id="2" pos="181" userDrawn="1">
          <p15:clr>
            <a:srgbClr val="A4A3A4"/>
          </p15:clr>
        </p15:guide>
        <p15:guide id="3" pos="4581" userDrawn="1">
          <p15:clr>
            <a:srgbClr val="A4A3A4"/>
          </p15:clr>
        </p15:guide>
        <p15:guide id="4" orient="horz" pos="6350" userDrawn="1">
          <p15:clr>
            <a:srgbClr val="A4A3A4"/>
          </p15:clr>
        </p15:guide>
        <p15:guide id="5" orient="horz" pos="7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3D89"/>
    <a:srgbClr val="05A198"/>
    <a:srgbClr val="ACB1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3042" y="90"/>
      </p:cViewPr>
      <p:guideLst>
        <p:guide orient="horz" pos="136"/>
        <p:guide pos="181"/>
        <p:guide pos="4581"/>
        <p:guide orient="horz" pos="6350"/>
        <p:guide orient="horz" pos="70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08486"/>
            <a:ext cx="6425724" cy="3634458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483102"/>
            <a:ext cx="5669756" cy="2520438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910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930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55801"/>
            <a:ext cx="1630055" cy="8846909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55801"/>
            <a:ext cx="4795669" cy="884690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1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62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02603"/>
            <a:ext cx="6520220" cy="4342500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6986185"/>
            <a:ext cx="6520220" cy="2283618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724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779007"/>
            <a:ext cx="3212862" cy="66237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243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55804"/>
            <a:ext cx="6520220" cy="201780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559104"/>
            <a:ext cx="3198096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813281"/>
            <a:ext cx="3198096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559104"/>
            <a:ext cx="3213847" cy="1254177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813281"/>
            <a:ext cx="3213847" cy="560876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582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3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44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03083"/>
            <a:ext cx="3827085" cy="7418740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4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695960"/>
            <a:ext cx="2438192" cy="2435860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03083"/>
            <a:ext cx="3827085" cy="7418740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131820"/>
            <a:ext cx="2438192" cy="5802084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845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55804"/>
            <a:ext cx="6520220" cy="20178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779007"/>
            <a:ext cx="6520220" cy="66237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89D20-361E-433D-8996-14C281E42D4F}" type="datetimeFigureOut">
              <a:rPr lang="ru-RU" smtClean="0"/>
              <a:t>23.11.2023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675780"/>
            <a:ext cx="2551390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675780"/>
            <a:ext cx="1700927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73CE8-015F-4FDE-BB81-8AB44C414A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414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0EC00F3A-D91B-4FB2-8428-1F7C2AA3A180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5033510" cy="1283939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18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«Презентации «Информационные системы и сервисы демонстрационного экзамена»</a:t>
            </a:r>
            <a:r>
              <a:rPr lang="ru-RU" sz="25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ru-RU" sz="19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9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761F0D-655F-479B-9AE0-611F1F39FB09}"/>
              </a:ext>
            </a:extLst>
          </p:cNvPr>
          <p:cNvSpPr txBox="1"/>
          <p:nvPr/>
        </p:nvSpPr>
        <p:spPr>
          <a:xfrm>
            <a:off x="186055" y="1093900"/>
            <a:ext cx="7081103" cy="15994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Дата проведения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26 ноября 2023 г.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Время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kern="100" dirty="0">
                <a:solidFill>
                  <a:srgbClr val="2E3D8A"/>
                </a:solidFill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15:00 – 16:30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Место проведения:</a:t>
            </a:r>
            <a:r>
              <a:rPr lang="ru-RU" sz="16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Санкт-Петербург, КВЦ «</a:t>
            </a:r>
            <a:r>
              <a:rPr lang="ru-RU" sz="1400" dirty="0" err="1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Экспофорум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», </a:t>
            </a:r>
            <a:r>
              <a:rPr lang="ru-RU" sz="14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</a:rPr>
              <a:t>зал</a:t>
            </a:r>
            <a:r>
              <a:rPr lang="ru-RU" sz="14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</a:rPr>
              <a:t>G22-24</a:t>
            </a:r>
            <a:endParaRPr lang="ru-RU" sz="1400" dirty="0">
              <a:solidFill>
                <a:srgbClr val="2D3D89"/>
              </a:solidFill>
              <a:latin typeface="Akrobat" panose="00000600000000000000" pitchFamily="50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Количество участников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1400" kern="100" dirty="0">
                <a:solidFill>
                  <a:srgbClr val="2E3D8A"/>
                </a:solidFill>
                <a:effectLst/>
                <a:latin typeface="Akrobat" panose="000006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 100 человек</a:t>
            </a:r>
            <a:endParaRPr lang="en-GB" sz="1400" kern="100" dirty="0">
              <a:solidFill>
                <a:srgbClr val="2E3D8A"/>
              </a:solidFill>
              <a:effectLst/>
              <a:latin typeface="Akrobat" panose="00000600000000000000" pitchFamily="50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90000"/>
              </a:lnSpc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ru-RU" sz="1600" b="1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Целевая аудитория:</a:t>
            </a:r>
            <a:r>
              <a:rPr lang="ru-RU" sz="1600" kern="100" dirty="0">
                <a:solidFill>
                  <a:srgbClr val="2D3D89"/>
                </a:solidFill>
                <a:effectLst/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400" kern="100" dirty="0">
                <a:solidFill>
                  <a:srgbClr val="2D3D89"/>
                </a:solidFill>
                <a:latin typeface="Akrobat" panose="00000600000000000000" pitchFamily="50" charset="0"/>
                <a:cs typeface="Arial" panose="020B0604020202020204" pitchFamily="34" charset="0"/>
              </a:rPr>
              <a:t>региональные координаторы</a:t>
            </a:r>
            <a:r>
              <a:rPr lang="ru-RU" sz="1600" kern="100" dirty="0">
                <a:solidFill>
                  <a:srgbClr val="2D3D89"/>
                </a:solidFill>
                <a:latin typeface="Akrobat ExtraBold" panose="000009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ru-RU" sz="14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кураторы образовательных организаций, представители образовательных организаций</a:t>
            </a:r>
            <a:endParaRPr lang="ru-RU" sz="1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0DD958F-C15E-E196-ADC6-177F4DD87D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163989"/>
              </p:ext>
            </p:extLst>
          </p:nvPr>
        </p:nvGraphicFramePr>
        <p:xfrm>
          <a:off x="239840" y="2679644"/>
          <a:ext cx="7079996" cy="34759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093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  <a:gridCol w="2354805">
                  <a:extLst>
                    <a:ext uri="{9D8B030D-6E8A-4147-A177-3AD203B41FA5}">
                      <a16:colId xmlns:a16="http://schemas.microsoft.com/office/drawing/2014/main" val="937476362"/>
                    </a:ext>
                  </a:extLst>
                </a:gridCol>
                <a:gridCol w="4254098">
                  <a:extLst>
                    <a:ext uri="{9D8B030D-6E8A-4147-A177-3AD203B41FA5}">
                      <a16:colId xmlns:a16="http://schemas.microsoft.com/office/drawing/2014/main" val="1118703145"/>
                    </a:ext>
                  </a:extLst>
                </a:gridCol>
              </a:tblGrid>
              <a:tr h="3835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№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ФИО выступающего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Должность</a:t>
                      </a:r>
                      <a:endParaRPr lang="ru-RU" sz="1800" dirty="0">
                        <a:latin typeface="Akrobat Black" panose="00000A00000000000000" pitchFamily="50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27564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kern="1200" dirty="0">
                          <a:solidFill>
                            <a:srgbClr val="2D3D89"/>
                          </a:solidFill>
                          <a:latin typeface="Akrobat ExtraBold" panose="00000900000000000000" pitchFamily="50" charset="0"/>
                          <a:ea typeface="+mn-ea"/>
                          <a:cs typeface="+mn-cs"/>
                        </a:rPr>
                        <a:t>Модераторы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  <a:tr h="5992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Хруслов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Максим Вадимович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Центра организации ДЭ и развития информационных систем Департамента обеспечения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развития системы оценки качества профессионального образования ФГБОУ ДПО ИРПО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159481"/>
                  </a:ext>
                </a:extLst>
              </a:tr>
              <a:tr h="287628">
                <a:tc gridSpan="3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Спикер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630103"/>
                  </a:ext>
                </a:extLst>
              </a:tr>
              <a:tr h="7684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Уфимцев Данил Александрович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начальник Департамента обеспечения и развития системы оценки качества профессионального образования ФГБОУ ДПО ИРПО</a:t>
                      </a:r>
                      <a:endParaRPr kumimoji="0" lang="ru-RU" sz="1400" b="0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09078"/>
                  </a:ext>
                </a:extLst>
              </a:tr>
              <a:tr h="90123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kern="1200" dirty="0">
                          <a:solidFill>
                            <a:srgbClr val="2D3D89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Лейбов Алексей Михайлович</a:t>
                      </a:r>
                      <a:endParaRPr lang="ru-RU" sz="1400" dirty="0"/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заместитель начальника Центра организации ДЭ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развития информационных систем Департамента обеспечения и развития системы оценки качества профессионального образования ФГБОУ ДПО ИРПО</a:t>
                      </a:r>
                      <a:endParaRPr kumimoji="0" lang="ru-RU" sz="1400" b="1" kern="1200" dirty="0">
                        <a:solidFill>
                          <a:srgbClr val="2D3D89"/>
                        </a:solidFill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4341138"/>
                  </a:ext>
                </a:extLst>
              </a:tr>
            </a:tbl>
          </a:graphicData>
        </a:graphic>
      </p:graphicFrame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30E2ADB0-C1D3-4A3B-DE9D-D588A2B5A3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120517"/>
              </p:ext>
            </p:extLst>
          </p:nvPr>
        </p:nvGraphicFramePr>
        <p:xfrm>
          <a:off x="239839" y="6167112"/>
          <a:ext cx="7079997" cy="10424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Основные вопросы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85750" marR="0" lvl="0" indent="-28575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Презентация информационных систем и сервисов, используемых при организации </a:t>
                      </a:r>
                      <a:b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</a:b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и проведении ДЭ.</a:t>
                      </a:r>
                    </a:p>
                    <a:p>
                      <a:pPr marL="285750" marR="0" lvl="0" indent="-285750" algn="just" defTabSz="914400" rtl="0" eaLnBrk="1" fontAlgn="auto" latinLnBrk="0" hangingPunct="1">
                        <a:lnSpc>
                          <a:spcPct val="7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Рассмотрение особенностей работы в информационных системах при подготовке и в процессе проведения ДЭ.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3C88E1BB-61A7-D776-2F0B-A1B0CC7EE2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6017609"/>
              </p:ext>
            </p:extLst>
          </p:nvPr>
        </p:nvGraphicFramePr>
        <p:xfrm>
          <a:off x="239839" y="7304532"/>
          <a:ext cx="7079997" cy="2749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Ход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15.00 – 15.15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– Вступительное слово. О ландшафте информационных систем и сервисов демонстрационного экзамена в 2024 году.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Уфимцев Д.А., начальник Департамента обеспечения и развития системы оценки качества профессионального образования ФГБОУ ДПО ИРПО.</a:t>
                      </a:r>
                    </a:p>
                    <a:p>
                      <a:pPr algn="just"/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15.15 – 15.45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– Информационные системы и сервисы подготовки и организации демонстрационного экзамена.</a:t>
                      </a:r>
                    </a:p>
                    <a:p>
                      <a:pPr algn="just"/>
                      <a:r>
                        <a:rPr lang="ru-RU" sz="1400" kern="1200" dirty="0" err="1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Хруслов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 М.В., начальник Центра организации ДЭ и развития информационных систем Департамента обеспечения и развития системы оценки качества профессионального образования ФГБОУ ДПО ИРПО.</a:t>
                      </a:r>
                    </a:p>
                    <a:p>
                      <a:pPr algn="just"/>
                      <a:endParaRPr lang="ru-RU" sz="1400" kern="1200" dirty="0">
                        <a:solidFill>
                          <a:srgbClr val="2D3D89"/>
                        </a:solidFill>
                        <a:effectLst/>
                        <a:latin typeface="Akrobat SemiBold" panose="00000700000000000000" pitchFamily="50" charset="0"/>
                        <a:ea typeface="+mn-ea"/>
                        <a:cs typeface="+mn-cs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8686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>
            <a:extLst>
              <a:ext uri="{FF2B5EF4-FFF2-40B4-BE49-F238E27FC236}">
                <a16:creationId xmlns:a16="http://schemas.microsoft.com/office/drawing/2014/main" id="{90561079-183F-46D9-9537-750EBC1ECDD2}"/>
              </a:ext>
            </a:extLst>
          </p:cNvPr>
          <p:cNvSpPr/>
          <p:nvPr/>
        </p:nvSpPr>
        <p:spPr>
          <a:xfrm>
            <a:off x="4942099" y="-1103941"/>
            <a:ext cx="4998313" cy="2207881"/>
          </a:xfrm>
          <a:prstGeom prst="roundRect">
            <a:avLst>
              <a:gd name="adj" fmla="val 50000"/>
            </a:avLst>
          </a:prstGeom>
          <a:gradFill>
            <a:gsLst>
              <a:gs pos="68000">
                <a:srgbClr val="00A098"/>
              </a:gs>
              <a:gs pos="20000">
                <a:srgbClr val="2E3D8A"/>
              </a:gs>
            </a:gsLst>
            <a:lin ang="2400000" scaled="0"/>
          </a:gradFill>
          <a:ln>
            <a:noFill/>
          </a:ln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4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ru-RU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BD4EFFD6-230C-4B79-92C1-D25784A0EEA6}"/>
              </a:ext>
            </a:extLst>
          </p:cNvPr>
          <p:cNvGrpSpPr/>
          <p:nvPr userDrawn="1"/>
        </p:nvGrpSpPr>
        <p:grpSpPr>
          <a:xfrm>
            <a:off x="5452680" y="231881"/>
            <a:ext cx="1819658" cy="617848"/>
            <a:chOff x="290294" y="231881"/>
            <a:chExt cx="1819658" cy="617848"/>
          </a:xfrm>
        </p:grpSpPr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7B11B737-748F-450A-B09E-04173463ECB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165898" y="231881"/>
              <a:ext cx="944054" cy="617848"/>
            </a:xfrm>
            <a:prstGeom prst="rect">
              <a:avLst/>
            </a:prstGeom>
          </p:spPr>
        </p:pic>
        <p:pic>
          <p:nvPicPr>
            <p:cNvPr id="8" name="Рисунок 7">
              <a:extLst>
                <a:ext uri="{FF2B5EF4-FFF2-40B4-BE49-F238E27FC236}">
                  <a16:creationId xmlns:a16="http://schemas.microsoft.com/office/drawing/2014/main" id="{CE443473-FB11-4279-88F8-16E1567B95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90294" y="231881"/>
              <a:ext cx="644711" cy="617848"/>
            </a:xfrm>
            <a:prstGeom prst="rect">
              <a:avLst/>
            </a:prstGeom>
          </p:spPr>
        </p:pic>
      </p:grp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98D3802-CEBE-5123-A3F1-60D68CEF6EE7}"/>
              </a:ext>
            </a:extLst>
          </p:cNvPr>
          <p:cNvSpPr txBox="1">
            <a:spLocks/>
          </p:cNvSpPr>
          <p:nvPr/>
        </p:nvSpPr>
        <p:spPr>
          <a:xfrm>
            <a:off x="188277" y="164087"/>
            <a:ext cx="4998312" cy="1205698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20000"/>
              </a:lnSpc>
            </a:pPr>
            <a:r>
              <a:rPr lang="ru-RU" sz="26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ПРОГРАММА МЕРОПРИЯТИЯ</a:t>
            </a:r>
            <a:br>
              <a:rPr lang="ru-RU" sz="1800" kern="100" dirty="0">
                <a:solidFill>
                  <a:srgbClr val="2E3D8A"/>
                </a:solidFill>
                <a:effectLst/>
                <a:latin typeface="Akrobat ExtraBold" panose="00000900000000000000" pitchFamily="50" charset="-52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kern="100" dirty="0">
                <a:solidFill>
                  <a:srgbClr val="2D3D89"/>
                </a:solidFill>
                <a:effectLst/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«Презентации «Информационные системы и сервисы демонстрационного экзамена</a:t>
            </a:r>
            <a:r>
              <a:rPr lang="ru-RU" sz="2500" kern="100" dirty="0">
                <a:solidFill>
                  <a:srgbClr val="2D3D89"/>
                </a:solidFill>
                <a:latin typeface="Akrobat Black" panose="00000A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  <a:p>
            <a:pPr>
              <a:lnSpc>
                <a:spcPct val="120000"/>
              </a:lnSpc>
            </a:pPr>
            <a:r>
              <a:rPr lang="ru-RU" sz="1900" kern="100" dirty="0">
                <a:solidFill>
                  <a:srgbClr val="2D3D89"/>
                </a:solidFill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900" kern="100" dirty="0">
                <a:solidFill>
                  <a:srgbClr val="2D3D89"/>
                </a:solidFill>
                <a:effectLst/>
                <a:latin typeface="Akrobat" panose="000006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 рамках Финала чемпионата профессионального мастерства «Профессионалы»</a:t>
            </a: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96B88273-8756-50DC-A145-B4EA23CC69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843949"/>
              </p:ext>
            </p:extLst>
          </p:nvPr>
        </p:nvGraphicFramePr>
        <p:xfrm>
          <a:off x="291401" y="1369785"/>
          <a:ext cx="7079997" cy="18958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79997">
                  <a:extLst>
                    <a:ext uri="{9D8B030D-6E8A-4147-A177-3AD203B41FA5}">
                      <a16:colId xmlns:a16="http://schemas.microsoft.com/office/drawing/2014/main" val="289843795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8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kern="1200" dirty="0">
                          <a:solidFill>
                            <a:schemeClr val="bg1"/>
                          </a:solidFill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Ход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5A1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818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15.45 – 16.15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– Информационные системы и сервисы проведения демонстрационного экзамена, система дистанционного обучения.</a:t>
                      </a:r>
                    </a:p>
                    <a:p>
                      <a:pPr algn="just"/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Лейбов А.М., заместитель начальника Центра организации ДЭ и развития информационных систем Департамента обеспечения и развития системы оценки качества профессионального образования ФГБОУ ДПО ИРПО.</a:t>
                      </a:r>
                    </a:p>
                    <a:p>
                      <a:pPr algn="just"/>
                      <a:endParaRPr lang="ru-RU" sz="1400" b="1" kern="1200" dirty="0">
                        <a:solidFill>
                          <a:srgbClr val="2D3D89"/>
                        </a:solidFill>
                        <a:effectLst/>
                        <a:latin typeface="Akrobat Black" panose="00000A00000000000000" pitchFamily="50" charset="0"/>
                        <a:ea typeface="+mn-ea"/>
                        <a:cs typeface="+mn-cs"/>
                      </a:endParaRPr>
                    </a:p>
                    <a:p>
                      <a:pPr algn="just"/>
                      <a:r>
                        <a:rPr lang="ru-RU" sz="1400" b="1" kern="1200" dirty="0">
                          <a:solidFill>
                            <a:srgbClr val="2D3D89"/>
                          </a:solidFill>
                          <a:effectLst/>
                          <a:latin typeface="Akrobat Black" panose="00000A00000000000000" pitchFamily="50" charset="0"/>
                          <a:ea typeface="+mn-ea"/>
                          <a:cs typeface="+mn-cs"/>
                        </a:rPr>
                        <a:t>16.15 – 16.30 – </a:t>
                      </a:r>
                      <a:r>
                        <a:rPr lang="ru-RU" sz="1400" kern="1200" dirty="0">
                          <a:solidFill>
                            <a:srgbClr val="2D3D89"/>
                          </a:solidFill>
                          <a:effectLst/>
                          <a:latin typeface="Akrobat SemiBold" panose="00000700000000000000" pitchFamily="50" charset="0"/>
                          <a:ea typeface="+mn-ea"/>
                          <a:cs typeface="+mn-cs"/>
                        </a:rPr>
                        <a:t>Обсуждение, вопросы.</a:t>
                      </a: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963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13819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991</TotalTime>
  <Words>327</Words>
  <Application>Microsoft Office PowerPoint</Application>
  <PresentationFormat>Произвольный</PresentationFormat>
  <Paragraphs>37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12" baseType="lpstr">
      <vt:lpstr>Akrobat</vt:lpstr>
      <vt:lpstr>Akrobat Black</vt:lpstr>
      <vt:lpstr>Akrobat ExtraBold</vt:lpstr>
      <vt:lpstr>Akrobat SemiBold</vt:lpstr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13</cp:revision>
  <dcterms:created xsi:type="dcterms:W3CDTF">2023-08-30T12:14:42Z</dcterms:created>
  <dcterms:modified xsi:type="dcterms:W3CDTF">2023-11-23T08:22:54Z</dcterms:modified>
</cp:coreProperties>
</file>