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7559675" cy="10439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" userDrawn="1">
          <p15:clr>
            <a:srgbClr val="A4A3A4"/>
          </p15:clr>
        </p15:guide>
        <p15:guide id="2" pos="181" userDrawn="1">
          <p15:clr>
            <a:srgbClr val="A4A3A4"/>
          </p15:clr>
        </p15:guide>
        <p15:guide id="3" pos="4581" userDrawn="1">
          <p15:clr>
            <a:srgbClr val="A4A3A4"/>
          </p15:clr>
        </p15:guide>
        <p15:guide id="4" orient="horz" pos="6350" userDrawn="1">
          <p15:clr>
            <a:srgbClr val="A4A3A4"/>
          </p15:clr>
        </p15:guide>
        <p15:guide id="5" orient="horz" pos="7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3D89"/>
    <a:srgbClr val="05A198"/>
    <a:srgbClr val="ACB1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77DCEA-011E-4B92-B919-F405AB7A6CAE}" v="5" dt="2023-11-22T13:29:44.0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3042" y="234"/>
      </p:cViewPr>
      <p:guideLst>
        <p:guide orient="horz" pos="136"/>
        <p:guide pos="181"/>
        <p:guide pos="4581"/>
        <p:guide orient="horz" pos="6350"/>
        <p:guide orient="horz" pos="7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08486"/>
            <a:ext cx="6425724" cy="363445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483102"/>
            <a:ext cx="5669756" cy="25204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910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30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1"/>
            <a:ext cx="1630055" cy="884690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1"/>
            <a:ext cx="4795669" cy="884690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91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622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50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244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7"/>
            <a:ext cx="3212862" cy="66237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779007"/>
            <a:ext cx="3212862" cy="66237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431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4"/>
            <a:ext cx="6520220" cy="201780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559104"/>
            <a:ext cx="3198096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13281"/>
            <a:ext cx="3198096" cy="56087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1"/>
            <a:ext cx="3213847" cy="56087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582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533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48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3"/>
            <a:ext cx="3827085" cy="741874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64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3"/>
            <a:ext cx="3827085" cy="741874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84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89D20-361E-433D-8996-14C281E42D4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414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8">
            <a:extLst>
              <a:ext uri="{FF2B5EF4-FFF2-40B4-BE49-F238E27FC236}">
                <a16:creationId xmlns:a16="http://schemas.microsoft.com/office/drawing/2014/main" id="{90561079-183F-46D9-9537-750EBC1ECDD2}"/>
              </a:ext>
            </a:extLst>
          </p:cNvPr>
          <p:cNvSpPr/>
          <p:nvPr/>
        </p:nvSpPr>
        <p:spPr>
          <a:xfrm>
            <a:off x="4942099" y="-1103941"/>
            <a:ext cx="4998313" cy="2207881"/>
          </a:xfrm>
          <a:prstGeom prst="roundRect">
            <a:avLst>
              <a:gd name="adj" fmla="val 50000"/>
            </a:avLst>
          </a:prstGeom>
          <a:gradFill>
            <a:gsLst>
              <a:gs pos="68000">
                <a:srgbClr val="00A098"/>
              </a:gs>
              <a:gs pos="20000">
                <a:srgbClr val="2E3D8A"/>
              </a:gs>
            </a:gsLst>
            <a:lin ang="2400000" scaled="0"/>
          </a:gradFill>
          <a:ln>
            <a:noFill/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BD4EFFD6-230C-4B79-92C1-D25784A0EEA6}"/>
              </a:ext>
            </a:extLst>
          </p:cNvPr>
          <p:cNvGrpSpPr/>
          <p:nvPr userDrawn="1"/>
        </p:nvGrpSpPr>
        <p:grpSpPr>
          <a:xfrm>
            <a:off x="5452680" y="231881"/>
            <a:ext cx="1819658" cy="617848"/>
            <a:chOff x="290294" y="231881"/>
            <a:chExt cx="1819658" cy="617848"/>
          </a:xfrm>
        </p:grpSpPr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B11B737-748F-450A-B09E-04173463EC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65898" y="231881"/>
              <a:ext cx="944054" cy="617848"/>
            </a:xfrm>
            <a:prstGeom prst="rect">
              <a:avLst/>
            </a:prstGeom>
          </p:spPr>
        </p:pic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CE443473-FB11-4279-88F8-16E1567B95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90294" y="231881"/>
              <a:ext cx="644711" cy="617848"/>
            </a:xfrm>
            <a:prstGeom prst="rect">
              <a:avLst/>
            </a:prstGeom>
          </p:spPr>
        </p:pic>
      </p:grp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0EC00F3A-D91B-4FB2-8428-1F7C2AA3A180}"/>
              </a:ext>
            </a:extLst>
          </p:cNvPr>
          <p:cNvSpPr txBox="1">
            <a:spLocks/>
          </p:cNvSpPr>
          <p:nvPr/>
        </p:nvSpPr>
        <p:spPr>
          <a:xfrm>
            <a:off x="188277" y="164087"/>
            <a:ext cx="5033510" cy="1283939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ru-RU" sz="26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ПРОГРАММА МЕРОПРИЯТИЯ</a:t>
            </a:r>
            <a:br>
              <a:rPr lang="ru-RU" sz="18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500" kern="100" dirty="0">
                <a:solidFill>
                  <a:srgbClr val="2D3D89"/>
                </a:solidFill>
                <a:effectLst/>
                <a:latin typeface="Akrobat Black" panose="00000A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«Брифинг «Порядок формирования графика проведения демонстрационного экзамена в 2024 году</a:t>
            </a:r>
            <a:r>
              <a:rPr lang="ru-RU" sz="2500" kern="100" dirty="0">
                <a:solidFill>
                  <a:srgbClr val="2D3D89"/>
                </a:solidFill>
                <a:latin typeface="Akrobat Black" panose="00000A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</a:p>
          <a:p>
            <a:pPr>
              <a:lnSpc>
                <a:spcPct val="120000"/>
              </a:lnSpc>
            </a:pPr>
            <a:r>
              <a:rPr lang="ru-RU" sz="1900" kern="100" dirty="0">
                <a:solidFill>
                  <a:srgbClr val="2D3D89"/>
                </a:solidFill>
                <a:latin typeface="Akrobat" panose="000006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ru-RU" sz="1900" kern="100" dirty="0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рамках Финала чемпионата профессионального мастерства «Профессионалы»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61F0D-655F-479B-9AE0-611F1F39FB09}"/>
              </a:ext>
            </a:extLst>
          </p:cNvPr>
          <p:cNvSpPr txBox="1"/>
          <p:nvPr/>
        </p:nvSpPr>
        <p:spPr>
          <a:xfrm>
            <a:off x="186055" y="1093900"/>
            <a:ext cx="7081103" cy="15994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9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ru-RU" sz="16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Дата проведения</a:t>
            </a:r>
            <a:r>
              <a:rPr lang="ru-RU" sz="14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sz="1400" kern="100" dirty="0">
                <a:solidFill>
                  <a:srgbClr val="2E3D8A"/>
                </a:solidFill>
                <a:effectLst/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2</a:t>
            </a:r>
            <a:r>
              <a:rPr lang="ru-RU" sz="1400" kern="100" dirty="0">
                <a:solidFill>
                  <a:srgbClr val="2E3D8A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ru-RU" sz="1400" kern="100" dirty="0">
                <a:solidFill>
                  <a:srgbClr val="2E3D8A"/>
                </a:solidFill>
                <a:effectLst/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ноября 2023 г.</a:t>
            </a:r>
            <a:endParaRPr lang="ru-RU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9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ru-RU" sz="16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Время проведения:</a:t>
            </a:r>
            <a:r>
              <a:rPr lang="ru-RU" sz="1600" kern="100" dirty="0">
                <a:solidFill>
                  <a:srgbClr val="2E3D8A"/>
                </a:solidFill>
                <a:effectLst/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kern="100" dirty="0">
                <a:solidFill>
                  <a:srgbClr val="2E3D8A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10:00 – 11:30</a:t>
            </a:r>
            <a:endParaRPr lang="ru-RU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9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ru-RU" sz="16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Место проведения:</a:t>
            </a:r>
            <a:r>
              <a:rPr lang="ru-RU" sz="1600" kern="100" dirty="0">
                <a:solidFill>
                  <a:srgbClr val="2E3D8A"/>
                </a:solidFill>
                <a:effectLst/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</a:rPr>
              <a:t>Санкт-Петербург, КВЦ «</a:t>
            </a:r>
            <a:r>
              <a:rPr lang="ru-RU" sz="1400" dirty="0" err="1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</a:rPr>
              <a:t>Экспофорум</a:t>
            </a:r>
            <a:r>
              <a:rPr lang="ru-RU" sz="1400" dirty="0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</a:rPr>
              <a:t>», </a:t>
            </a:r>
            <a:r>
              <a:rPr lang="ru-RU" sz="1400" dirty="0">
                <a:solidFill>
                  <a:srgbClr val="2D3D89"/>
                </a:solidFill>
                <a:latin typeface="Akrobat" panose="00000600000000000000" pitchFamily="50" charset="0"/>
                <a:ea typeface="Calibri" panose="020F0502020204030204" pitchFamily="34" charset="0"/>
              </a:rPr>
              <a:t>зал</a:t>
            </a:r>
            <a:r>
              <a:rPr lang="ru-RU" sz="1400" dirty="0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</a:rPr>
              <a:t> </a:t>
            </a:r>
            <a:r>
              <a:rPr lang="en-US" sz="1400" dirty="0">
                <a:solidFill>
                  <a:srgbClr val="2D3D89"/>
                </a:solidFill>
                <a:latin typeface="Akrobat" panose="00000600000000000000" pitchFamily="50" charset="0"/>
                <a:ea typeface="Calibri" panose="020F0502020204030204" pitchFamily="34" charset="0"/>
              </a:rPr>
              <a:t>D3</a:t>
            </a:r>
            <a:endParaRPr lang="en-GB" sz="1400" kern="100" dirty="0">
              <a:solidFill>
                <a:srgbClr val="2D3D89"/>
              </a:solidFill>
              <a:effectLst/>
              <a:latin typeface="Akrobat" panose="000006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9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ru-RU" sz="16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Количество участников</a:t>
            </a:r>
            <a:r>
              <a:rPr lang="ru-RU" sz="14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sz="1400" kern="100" dirty="0">
                <a:solidFill>
                  <a:srgbClr val="2E3D8A"/>
                </a:solidFill>
                <a:effectLst/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60 человек</a:t>
            </a:r>
            <a:endParaRPr lang="en-GB" sz="1400" kern="100" dirty="0">
              <a:solidFill>
                <a:srgbClr val="2E3D8A"/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9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ru-RU" sz="1600" b="1" kern="100" dirty="0">
                <a:solidFill>
                  <a:srgbClr val="2D3D89"/>
                </a:solidFill>
                <a:effectLst/>
                <a:latin typeface="Akrobat ExtraBold" panose="000009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Целевая аудитория:</a:t>
            </a:r>
            <a:r>
              <a:rPr lang="ru-RU" sz="1600" kern="100" dirty="0">
                <a:solidFill>
                  <a:srgbClr val="2D3D89"/>
                </a:solidFill>
                <a:effectLst/>
                <a:latin typeface="Akrobat ExtraBold" panose="000009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kern="100" dirty="0">
                <a:solidFill>
                  <a:srgbClr val="2D3D89"/>
                </a:solidFill>
                <a:latin typeface="Akrobat" panose="00000600000000000000" pitchFamily="50" charset="0"/>
                <a:cs typeface="Arial" panose="020B0604020202020204" pitchFamily="34" charset="0"/>
              </a:rPr>
              <a:t>региональные координаторы</a:t>
            </a:r>
            <a:r>
              <a:rPr lang="ru-RU" sz="1600" kern="100" dirty="0">
                <a:solidFill>
                  <a:srgbClr val="2D3D89"/>
                </a:solidFill>
                <a:latin typeface="Akrobat ExtraBold" panose="000009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1400" kern="100" dirty="0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кураторы образовательных организаций, представители образовательных организаций</a:t>
            </a:r>
            <a:endParaRPr lang="ru-RU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80DD958F-C15E-E196-ADC6-177F4DD87D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877253"/>
              </p:ext>
            </p:extLst>
          </p:nvPr>
        </p:nvGraphicFramePr>
        <p:xfrm>
          <a:off x="239840" y="2760924"/>
          <a:ext cx="7079996" cy="4551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093">
                  <a:extLst>
                    <a:ext uri="{9D8B030D-6E8A-4147-A177-3AD203B41FA5}">
                      <a16:colId xmlns:a16="http://schemas.microsoft.com/office/drawing/2014/main" val="2898437959"/>
                    </a:ext>
                  </a:extLst>
                </a:gridCol>
                <a:gridCol w="2354805">
                  <a:extLst>
                    <a:ext uri="{9D8B030D-6E8A-4147-A177-3AD203B41FA5}">
                      <a16:colId xmlns:a16="http://schemas.microsoft.com/office/drawing/2014/main" val="937476362"/>
                    </a:ext>
                  </a:extLst>
                </a:gridCol>
                <a:gridCol w="4254098">
                  <a:extLst>
                    <a:ext uri="{9D8B030D-6E8A-4147-A177-3AD203B41FA5}">
                      <a16:colId xmlns:a16="http://schemas.microsoft.com/office/drawing/2014/main" val="1118703145"/>
                    </a:ext>
                  </a:extLst>
                </a:gridCol>
              </a:tblGrid>
              <a:tr h="3835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chemeClr val="bg1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chemeClr val="bg1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ФИО выступающего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>
                          <a:solidFill>
                            <a:schemeClr val="bg1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Должность</a:t>
                      </a:r>
                      <a:endParaRPr lang="ru-RU" sz="1800" dirty="0">
                        <a:latin typeface="Akrobat Black" panose="00000A00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178182"/>
                  </a:ext>
                </a:extLst>
              </a:tr>
              <a:tr h="27564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kern="1200" dirty="0">
                          <a:solidFill>
                            <a:srgbClr val="2D3D89"/>
                          </a:solidFill>
                          <a:latin typeface="Akrobat ExtraBold" panose="00000900000000000000" pitchFamily="50" charset="0"/>
                          <a:ea typeface="+mn-ea"/>
                          <a:cs typeface="+mn-cs"/>
                        </a:rPr>
                        <a:t>Модераторы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963503"/>
                  </a:ext>
                </a:extLst>
              </a:tr>
              <a:tr h="5992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1.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err="1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Хруслов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 Максим Вадимович</a:t>
                      </a:r>
                      <a:endParaRPr lang="ru-RU" sz="14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начальник Центра организации ДЭ и развития информационных систем Департамента обеспечения </a:t>
                      </a:r>
                      <a:b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</a:b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и развития системы оценки качества профессионального образования ФГБОУ ДПО ИРПО</a:t>
                      </a:r>
                      <a:endParaRPr kumimoji="0" lang="ru-RU" sz="1400" b="1" kern="1200" dirty="0">
                        <a:solidFill>
                          <a:srgbClr val="2D3D89"/>
                        </a:solidFill>
                        <a:latin typeface="Akrobat SemiBold" panose="000007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159481"/>
                  </a:ext>
                </a:extLst>
              </a:tr>
              <a:tr h="287628"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Спикеры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kern="1200" dirty="0">
                        <a:solidFill>
                          <a:srgbClr val="2D3D89"/>
                        </a:solidFill>
                        <a:latin typeface="Akrobat SemiBold" panose="000007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630103"/>
                  </a:ext>
                </a:extLst>
              </a:tr>
              <a:tr h="74174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Уфимцев Данил Александрович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начальник Департамента обеспечения и развития системы оценки качества профессионального образования ФГБОУ ДПО ИРПО</a:t>
                      </a:r>
                      <a:endParaRPr kumimoji="0" lang="ru-RU" sz="1400" b="0" kern="1200" dirty="0">
                        <a:solidFill>
                          <a:srgbClr val="2D3D89"/>
                        </a:solidFill>
                        <a:latin typeface="Akrobat SemiBold" panose="000007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703752"/>
                  </a:ext>
                </a:extLst>
              </a:tr>
              <a:tr h="9012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3.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Лейбов Алексей Михайлович</a:t>
                      </a:r>
                      <a:endParaRPr lang="ru-RU" sz="14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заместитель начальника Центра организации ДЭ </a:t>
                      </a:r>
                      <a:b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</a:b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и развития информационных систем Департамента обеспечения и развития системы оценки качества профессионального образования ФГБОУ ДПО ИРПО</a:t>
                      </a:r>
                      <a:endParaRPr kumimoji="0" lang="ru-RU" sz="1400" b="1" kern="1200" dirty="0">
                        <a:solidFill>
                          <a:srgbClr val="2D3D89"/>
                        </a:solidFill>
                        <a:latin typeface="Akrobat SemiBold" panose="000007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341138"/>
                  </a:ext>
                </a:extLst>
              </a:tr>
              <a:tr h="11025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4.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err="1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Гарькавенко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 Елена Григорьевна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начальник отдела организации демонстрационного экзамена Центра организации ДЭ и развития информационных систем Департамента обеспечения </a:t>
                      </a:r>
                      <a:b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</a:b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и развития системы оценки качества профессионального образования ФГБОУ ДПО ИРПО</a:t>
                      </a:r>
                      <a:endParaRPr kumimoji="0" lang="ru-RU" sz="1400" b="1" kern="1200" dirty="0">
                        <a:solidFill>
                          <a:srgbClr val="2D3D89"/>
                        </a:solidFill>
                        <a:latin typeface="Akrobat SemiBold" panose="000007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259756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E354AA63-CA75-36D2-19CE-FF87A4199E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772046"/>
              </p:ext>
            </p:extLst>
          </p:nvPr>
        </p:nvGraphicFramePr>
        <p:xfrm>
          <a:off x="239840" y="7324236"/>
          <a:ext cx="7079997" cy="1906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9997">
                  <a:extLst>
                    <a:ext uri="{9D8B030D-6E8A-4147-A177-3AD203B41FA5}">
                      <a16:colId xmlns:a16="http://schemas.microsoft.com/office/drawing/2014/main" val="2898437959"/>
                    </a:ext>
                  </a:extLst>
                </a:gridCol>
              </a:tblGrid>
              <a:tr h="3218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chemeClr val="bg1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Основные вопросы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178182"/>
                  </a:ext>
                </a:extLst>
              </a:tr>
              <a:tr h="1254114"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Представление Порядка формирования графика проведения ДЭ по образовательным программам СПО и направления заявки на организационно-техническое и информационное обеспечение ДЭ по образовательным программам СПО.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Ознакомление с этапами работы по подготовке графика проведения ДЭ.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Рассмотрение особенностей формирования графика проведения ДЭ в 2024 году.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Рассмотрение особенностей работы в информационных системах оператора по формированию графика проведения ДЭ.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963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686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8">
            <a:extLst>
              <a:ext uri="{FF2B5EF4-FFF2-40B4-BE49-F238E27FC236}">
                <a16:creationId xmlns:a16="http://schemas.microsoft.com/office/drawing/2014/main" id="{90561079-183F-46D9-9537-750EBC1ECDD2}"/>
              </a:ext>
            </a:extLst>
          </p:cNvPr>
          <p:cNvSpPr/>
          <p:nvPr/>
        </p:nvSpPr>
        <p:spPr>
          <a:xfrm>
            <a:off x="4942099" y="-1103941"/>
            <a:ext cx="4998313" cy="2207881"/>
          </a:xfrm>
          <a:prstGeom prst="roundRect">
            <a:avLst>
              <a:gd name="adj" fmla="val 50000"/>
            </a:avLst>
          </a:prstGeom>
          <a:gradFill>
            <a:gsLst>
              <a:gs pos="68000">
                <a:srgbClr val="00A098"/>
              </a:gs>
              <a:gs pos="20000">
                <a:srgbClr val="2E3D8A"/>
              </a:gs>
            </a:gsLst>
            <a:lin ang="2400000" scaled="0"/>
          </a:gradFill>
          <a:ln>
            <a:noFill/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BD4EFFD6-230C-4B79-92C1-D25784A0EEA6}"/>
              </a:ext>
            </a:extLst>
          </p:cNvPr>
          <p:cNvGrpSpPr/>
          <p:nvPr userDrawn="1"/>
        </p:nvGrpSpPr>
        <p:grpSpPr>
          <a:xfrm>
            <a:off x="5452680" y="231881"/>
            <a:ext cx="1819658" cy="617848"/>
            <a:chOff x="290294" y="231881"/>
            <a:chExt cx="1819658" cy="617848"/>
          </a:xfrm>
        </p:grpSpPr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B11B737-748F-450A-B09E-04173463EC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65898" y="231881"/>
              <a:ext cx="944054" cy="617848"/>
            </a:xfrm>
            <a:prstGeom prst="rect">
              <a:avLst/>
            </a:prstGeom>
          </p:spPr>
        </p:pic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CE443473-FB11-4279-88F8-16E1567B95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90294" y="231881"/>
              <a:ext cx="644711" cy="617848"/>
            </a:xfrm>
            <a:prstGeom prst="rect">
              <a:avLst/>
            </a:prstGeom>
          </p:spPr>
        </p:pic>
      </p:grp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298D3802-CEBE-5123-A3F1-60D68CEF6EE7}"/>
              </a:ext>
            </a:extLst>
          </p:cNvPr>
          <p:cNvSpPr txBox="1">
            <a:spLocks/>
          </p:cNvSpPr>
          <p:nvPr/>
        </p:nvSpPr>
        <p:spPr>
          <a:xfrm>
            <a:off x="188277" y="164087"/>
            <a:ext cx="4998312" cy="1205698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ru-RU" sz="26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ПРОГРАММА МЕРОПРИЯТИЯ</a:t>
            </a:r>
            <a:br>
              <a:rPr lang="ru-RU" sz="18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500" kern="100" dirty="0">
                <a:solidFill>
                  <a:srgbClr val="2D3D89"/>
                </a:solidFill>
                <a:effectLst/>
                <a:latin typeface="Akrobat Black" panose="00000A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«Брифинг «Порядок формирования графика проведения демонстрационного экзамена в 2024 году</a:t>
            </a:r>
            <a:r>
              <a:rPr lang="ru-RU" sz="2500" kern="100" dirty="0">
                <a:solidFill>
                  <a:srgbClr val="2D3D89"/>
                </a:solidFill>
                <a:latin typeface="Akrobat Black" panose="00000A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</a:p>
          <a:p>
            <a:pPr>
              <a:lnSpc>
                <a:spcPct val="120000"/>
              </a:lnSpc>
            </a:pPr>
            <a:r>
              <a:rPr lang="ru-RU" sz="1900" kern="100" dirty="0">
                <a:solidFill>
                  <a:srgbClr val="2D3D89"/>
                </a:solidFill>
                <a:latin typeface="Akrobat" panose="000006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ru-RU" sz="1900" kern="100" dirty="0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рамках Финала чемпионата профессионального мастерства «Профессионалы»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96B88273-8756-50DC-A145-B4EA23CC69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028572"/>
              </p:ext>
            </p:extLst>
          </p:nvPr>
        </p:nvGraphicFramePr>
        <p:xfrm>
          <a:off x="291401" y="1369785"/>
          <a:ext cx="7079997" cy="8083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9997">
                  <a:extLst>
                    <a:ext uri="{9D8B030D-6E8A-4147-A177-3AD203B41FA5}">
                      <a16:colId xmlns:a16="http://schemas.microsoft.com/office/drawing/2014/main" val="28984379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chemeClr val="bg1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Ход мероприятия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17818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/>
                      <a:r>
                        <a:rPr lang="ru-RU" sz="1400" b="1" kern="1200" dirty="0">
                          <a:solidFill>
                            <a:srgbClr val="2D3D89"/>
                          </a:solidFill>
                          <a:effectLst/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10.00 – 10.15 – 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Вступительное слово. Общая информация о процедуре формирования графика проведения демонстрационного экзамена в 2024 году. Старт приема заявок на организационно-техническое и информационное обеспечение демонстрационного экзамена в 2024 году.</a:t>
                      </a:r>
                    </a:p>
                    <a:p>
                      <a:pPr algn="just"/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Уфимцев Д.А., начальник Департамента обеспечения и развития системы оценки качества профессионального образования ФГБОУ ДПО ИРПО</a:t>
                      </a:r>
                    </a:p>
                    <a:p>
                      <a:pPr algn="just"/>
                      <a:endParaRPr lang="ru-RU" sz="1400" kern="1200" dirty="0">
                        <a:solidFill>
                          <a:srgbClr val="2D3D89"/>
                        </a:solidFill>
                        <a:effectLst/>
                        <a:latin typeface="Akrobat SemiBold" panose="00000700000000000000" pitchFamily="50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400" b="1" kern="1200" dirty="0">
                          <a:solidFill>
                            <a:srgbClr val="2D3D89"/>
                          </a:solidFill>
                          <a:effectLst/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10.15 – 10.30 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– О порядке формирования графика проведения демонстрационного экзамена </a:t>
                      </a:r>
                      <a:b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</a:b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по образовательным программам среднего профессионального образования и направления заявки на организационно-техническое и информационное обеспечение демонстрационного экзамена </a:t>
                      </a:r>
                      <a:b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</a:b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по образовательным программам СПО. Изменение процедур.</a:t>
                      </a:r>
                    </a:p>
                    <a:p>
                      <a:pPr algn="just"/>
                      <a:r>
                        <a:rPr lang="ru-RU" sz="1400" kern="1200" dirty="0" err="1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Хруслов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 М.В., начальник Центра организации ДЭ и развития информационных систем Департамента обеспечения и развития системы оценки качества профессионального образования ФГБОУ ДПО ИРПО</a:t>
                      </a:r>
                    </a:p>
                    <a:p>
                      <a:pPr algn="just"/>
                      <a:endParaRPr lang="ru-RU" sz="1400" b="1" kern="1200" dirty="0">
                        <a:solidFill>
                          <a:srgbClr val="2D3D89"/>
                        </a:solidFill>
                        <a:effectLst/>
                        <a:latin typeface="Akrobat Black" panose="00000A00000000000000" pitchFamily="50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400" b="1" kern="1200" dirty="0">
                          <a:solidFill>
                            <a:srgbClr val="2D3D89"/>
                          </a:solidFill>
                          <a:effectLst/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10.30 – 10.45 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– О сроках формирования графиков проведения демонстрационного экзамена </a:t>
                      </a:r>
                      <a:b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</a:b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и направление заявки на организационно-техническое и информационное обеспечение демонстрационного экзамена. Особенности внесения изменений в графики проведения демонстрационного экзамена и их актуализация.</a:t>
                      </a:r>
                    </a:p>
                    <a:p>
                      <a:pPr algn="just"/>
                      <a:r>
                        <a:rPr lang="ru-RU" sz="1400" kern="1200" dirty="0" err="1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Гарькавенко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 Е.Г., начальник отдела организации демонстрационного экзамена Центра организации ДЭ и развития информационных систем Департамента обеспечения и развития системы оценки качества профессионального образования ФГБОУ ДПО ИРПО</a:t>
                      </a:r>
                    </a:p>
                    <a:p>
                      <a:pPr algn="just"/>
                      <a:endParaRPr lang="ru-RU" sz="1400" kern="1200" dirty="0">
                        <a:solidFill>
                          <a:srgbClr val="2D3D89"/>
                        </a:solidFill>
                        <a:effectLst/>
                        <a:latin typeface="Akrobat SemiBold" panose="00000700000000000000" pitchFamily="50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400" b="1" kern="1200" dirty="0">
                          <a:solidFill>
                            <a:srgbClr val="2D3D89"/>
                          </a:solidFill>
                          <a:effectLst/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10.45 – 11.00 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– Действия координатора и куратора в информационных системах оператора </a:t>
                      </a:r>
                      <a:b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</a:b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по формированию графика проведения демонстрационного экзамена.</a:t>
                      </a:r>
                    </a:p>
                    <a:p>
                      <a:pPr algn="just"/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Лейбов А.М., заместитель начальника Центра организации ДЭ и развития информационных систем Департамента обеспечения и развития системы оценки качества профессионального образования ФГБОУ ДПО ИРПО</a:t>
                      </a:r>
                    </a:p>
                    <a:p>
                      <a:pPr algn="just"/>
                      <a:endParaRPr lang="ru-RU" sz="1400" kern="1200" dirty="0">
                        <a:solidFill>
                          <a:srgbClr val="2D3D89"/>
                        </a:solidFill>
                        <a:effectLst/>
                        <a:latin typeface="Akrobat SemiBold" panose="00000700000000000000" pitchFamily="50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400" b="1" kern="1200" dirty="0">
                          <a:solidFill>
                            <a:srgbClr val="2D3D89"/>
                          </a:solidFill>
                          <a:effectLst/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11.00 – 11.30 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– Демонстрация работы в цифровой платформе демонстрационного экзамена. Ответы на вопросы.</a:t>
                      </a:r>
                    </a:p>
                    <a:p>
                      <a:pPr algn="just"/>
                      <a:r>
                        <a:rPr lang="ru-RU" sz="1400" kern="1200" dirty="0" err="1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Хруслов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 М.В., начальник Центра организации ДЭ и развития информационных систем Департамента обеспечения и развития системы оценки качества профессионального образования ФГБОУ </a:t>
                      </a:r>
                      <a:r>
                        <a:rPr lang="ru-RU" sz="1400" kern="120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ДПО ИРПО;</a:t>
                      </a:r>
                      <a:endParaRPr lang="ru-RU" sz="1400" kern="1200" dirty="0">
                        <a:solidFill>
                          <a:srgbClr val="2D3D89"/>
                        </a:solidFill>
                        <a:effectLst/>
                        <a:latin typeface="Akrobat SemiBold" panose="00000700000000000000" pitchFamily="50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Лейбов А.М., заместитель начальника Центра организации ДЭ и развития информационных систем Департамента обеспечения и развития системы оценки качества профессионального образования ФГБОУ ДПО ИРПО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963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3819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984</TotalTime>
  <Words>553</Words>
  <Application>Microsoft Office PowerPoint</Application>
  <PresentationFormat>Произвольный</PresentationFormat>
  <Paragraphs>47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2" baseType="lpstr">
      <vt:lpstr>Akrobat</vt:lpstr>
      <vt:lpstr>Akrobat Black</vt:lpstr>
      <vt:lpstr>Akrobat ExtraBold</vt:lpstr>
      <vt:lpstr>Akrobat SemiBold</vt:lpstr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12</cp:revision>
  <dcterms:created xsi:type="dcterms:W3CDTF">2023-08-30T12:14:42Z</dcterms:created>
  <dcterms:modified xsi:type="dcterms:W3CDTF">2023-11-23T08:21:43Z</dcterms:modified>
</cp:coreProperties>
</file>