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418" r:id="rId2"/>
    <p:sldId id="413" r:id="rId3"/>
    <p:sldId id="411" r:id="rId4"/>
    <p:sldId id="415" r:id="rId5"/>
    <p:sldId id="416" r:id="rId6"/>
    <p:sldId id="414" r:id="rId7"/>
    <p:sldId id="417" r:id="rId8"/>
    <p:sldId id="410" r:id="rId9"/>
  </p:sldIdLst>
  <p:sldSz cx="5143500" cy="5143500"/>
  <p:notesSz cx="6797675" cy="9926638"/>
  <p:defaultTextStyle>
    <a:lvl1pPr marL="0" algn="l" rtl="0" latinLnBrk="0">
      <a:defRPr lang="ru-RU" sz="1800" kern="1200">
        <a:solidFill>
          <a:schemeClr val="tx1"/>
        </a:solidFill>
        <a:latin typeface="+mn-lt"/>
        <a:ea typeface="+mn-ea"/>
        <a:cs typeface="+mn-cs"/>
      </a:defRPr>
    </a:lvl1pPr>
    <a:lvl2pPr marL="457200" algn="l" rtl="0" latinLnBrk="0">
      <a:defRPr lang="ru-RU" sz="1800" kern="1200">
        <a:solidFill>
          <a:schemeClr val="tx1"/>
        </a:solidFill>
        <a:latin typeface="+mn-lt"/>
        <a:ea typeface="+mn-ea"/>
        <a:cs typeface="+mn-cs"/>
      </a:defRPr>
    </a:lvl2pPr>
    <a:lvl3pPr marL="914400" algn="l" rtl="0" latinLnBrk="0">
      <a:defRPr lang="ru-RU" sz="1800" kern="1200">
        <a:solidFill>
          <a:schemeClr val="tx1"/>
        </a:solidFill>
        <a:latin typeface="+mn-lt"/>
        <a:ea typeface="+mn-ea"/>
        <a:cs typeface="+mn-cs"/>
      </a:defRPr>
    </a:lvl3pPr>
    <a:lvl4pPr marL="1371600" algn="l" rtl="0" latinLnBrk="0">
      <a:defRPr lang="ru-RU" sz="1800" kern="1200">
        <a:solidFill>
          <a:schemeClr val="tx1"/>
        </a:solidFill>
        <a:latin typeface="+mn-lt"/>
        <a:ea typeface="+mn-ea"/>
        <a:cs typeface="+mn-cs"/>
      </a:defRPr>
    </a:lvl4pPr>
    <a:lvl5pPr marL="1828800" algn="l" rtl="0" latinLnBrk="0">
      <a:defRPr lang="ru-RU" sz="1800" kern="1200">
        <a:solidFill>
          <a:schemeClr val="tx1"/>
        </a:solidFill>
        <a:latin typeface="+mn-lt"/>
        <a:ea typeface="+mn-ea"/>
        <a:cs typeface="+mn-cs"/>
      </a:defRPr>
    </a:lvl5pPr>
    <a:lvl6pPr marL="2286000" algn="l" rtl="0" latinLnBrk="0">
      <a:defRPr lang="ru-RU" sz="1800" kern="1200">
        <a:solidFill>
          <a:schemeClr val="tx1"/>
        </a:solidFill>
        <a:latin typeface="+mn-lt"/>
        <a:ea typeface="+mn-ea"/>
        <a:cs typeface="+mn-cs"/>
      </a:defRPr>
    </a:lvl6pPr>
    <a:lvl7pPr marL="2743200" algn="l" rtl="0" latinLnBrk="0">
      <a:defRPr lang="ru-RU" sz="1800" kern="1200">
        <a:solidFill>
          <a:schemeClr val="tx1"/>
        </a:solidFill>
        <a:latin typeface="+mn-lt"/>
        <a:ea typeface="+mn-ea"/>
        <a:cs typeface="+mn-cs"/>
      </a:defRPr>
    </a:lvl7pPr>
    <a:lvl8pPr marL="3200400" algn="l" rtl="0" latinLnBrk="0">
      <a:defRPr lang="ru-RU" sz="1800" kern="1200">
        <a:solidFill>
          <a:schemeClr val="tx1"/>
        </a:solidFill>
        <a:latin typeface="+mn-lt"/>
        <a:ea typeface="+mn-ea"/>
        <a:cs typeface="+mn-cs"/>
      </a:defRPr>
    </a:lvl8pPr>
    <a:lvl9pPr marL="3657600" algn="l" rtl="0" latinLnBrk="0">
      <a:defRPr lang="ru-RU"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395" userDrawn="1">
          <p15:clr>
            <a:srgbClr val="A4A3A4"/>
          </p15:clr>
        </p15:guide>
        <p15:guide id="2"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Автор"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84A"/>
    <a:srgbClr val="64CCB8"/>
    <a:srgbClr val="5543C1"/>
    <a:srgbClr val="00A098"/>
    <a:srgbClr val="8A7ED4"/>
    <a:srgbClr val="05A198"/>
    <a:srgbClr val="E8E5F7"/>
    <a:srgbClr val="97DDD0"/>
    <a:srgbClr val="2C3C89"/>
    <a:srgbClr val="2E3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77661" autoAdjust="0"/>
  </p:normalViewPr>
  <p:slideViewPr>
    <p:cSldViewPr>
      <p:cViewPr varScale="1">
        <p:scale>
          <a:sx n="144" d="100"/>
          <a:sy n="144" d="100"/>
        </p:scale>
        <p:origin x="2454" y="120"/>
      </p:cViewPr>
      <p:guideLst>
        <p:guide orient="horz" pos="395"/>
        <p:guide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rtlCol="0"/>
          <a:lstStyle>
            <a:lvl1pPr algn="l" latinLnBrk="0">
              <a:defRPr lang="ru-RU" sz="1200"/>
            </a:lvl1pPr>
            <a:extLst/>
          </a:lstStyle>
          <a:p>
            <a:endParaRPr lang="ru-RU" dirty="0"/>
          </a:p>
        </p:txBody>
      </p:sp>
      <p:sp>
        <p:nvSpPr>
          <p:cNvPr id="3" name="Date Placeholder 2"/>
          <p:cNvSpPr>
            <a:spLocks noGrp="1"/>
          </p:cNvSpPr>
          <p:nvPr>
            <p:ph type="dt" idx="1"/>
          </p:nvPr>
        </p:nvSpPr>
        <p:spPr>
          <a:xfrm>
            <a:off x="3850443" y="0"/>
            <a:ext cx="2945659" cy="496332"/>
          </a:xfrm>
          <a:prstGeom prst="rect">
            <a:avLst/>
          </a:prstGeom>
        </p:spPr>
        <p:txBody>
          <a:bodyPr vert="horz" rtlCol="0"/>
          <a:lstStyle>
            <a:lvl1pPr algn="r" latinLnBrk="0">
              <a:defRPr lang="ru-RU" sz="1200"/>
            </a:lvl1pPr>
            <a:extLst/>
          </a:lstStyle>
          <a:p>
            <a:fld id="{A8ADFD5B-A66C-449C-B6E8-FB716D07777D}" type="datetimeFigureOut">
              <a:pPr/>
              <a:t>26.07.2024</a:t>
            </a:fld>
            <a:endParaRPr lang="ru-RU" dirty="0"/>
          </a:p>
        </p:txBody>
      </p:sp>
      <p:sp>
        <p:nvSpPr>
          <p:cNvPr id="4" name="Slide Image Placeholder 3"/>
          <p:cNvSpPr>
            <a:spLocks noGrp="1" noRot="1" noChangeAspect="1"/>
          </p:cNvSpPr>
          <p:nvPr>
            <p:ph type="sldImg" idx="2"/>
          </p:nvPr>
        </p:nvSpPr>
        <p:spPr>
          <a:xfrm>
            <a:off x="1538288" y="744538"/>
            <a:ext cx="3722687" cy="3722687"/>
          </a:xfrm>
          <a:prstGeom prst="rect">
            <a:avLst/>
          </a:prstGeom>
          <a:noFill/>
          <a:ln w="12700">
            <a:solidFill>
              <a:prstClr val="black"/>
            </a:solidFill>
          </a:ln>
        </p:spPr>
        <p:txBody>
          <a:bodyPr vert="horz" rtlCol="0" anchor="ctr"/>
          <a:lstStyle/>
          <a:p>
            <a:endParaRPr lang="ru-RU"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Footer Placeholder 5"/>
          <p:cNvSpPr>
            <a:spLocks noGrp="1"/>
          </p:cNvSpPr>
          <p:nvPr>
            <p:ph type="ftr" sz="quarter" idx="4"/>
          </p:nvPr>
        </p:nvSpPr>
        <p:spPr>
          <a:xfrm>
            <a:off x="0" y="9428583"/>
            <a:ext cx="2945659" cy="496332"/>
          </a:xfrm>
          <a:prstGeom prst="rect">
            <a:avLst/>
          </a:prstGeom>
        </p:spPr>
        <p:txBody>
          <a:bodyPr vert="horz" rtlCol="0" anchor="b"/>
          <a:lstStyle>
            <a:lvl1pPr algn="l" latinLnBrk="0">
              <a:defRPr lang="ru-RU" sz="1200"/>
            </a:lvl1pPr>
            <a:extLst/>
          </a:lstStyle>
          <a:p>
            <a:endParaRPr lang="ru-RU"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rtlCol="0" anchor="b"/>
          <a:lstStyle>
            <a:lvl1pPr algn="r" latinLnBrk="0">
              <a:defRPr lang="ru-RU" sz="1200"/>
            </a:lvl1pPr>
            <a:extLst/>
          </a:lstStyle>
          <a:p>
            <a:fld id="{CA5D3BF3-D352-46FC-8343-31F56E6730EA}" type="slidenum">
              <a:pPr/>
              <a:t>‹#›</a:t>
            </a:fld>
            <a:endParaRPr lang="ru-RU" dirty="0"/>
          </a:p>
        </p:txBody>
      </p:sp>
    </p:spTree>
    <p:extLst>
      <p:ext uri="{BB962C8B-B14F-4D97-AF65-F5344CB8AC3E}">
        <p14:creationId xmlns:p14="http://schemas.microsoft.com/office/powerpoint/2010/main" val="544954882"/>
      </p:ext>
    </p:extLst>
  </p:cSld>
  <p:clrMap bg1="lt1" tx1="dk1" bg2="lt2" tx2="dk2" accent1="accent1" accent2="accent2" accent3="accent3" accent4="accent4" accent5="accent5" accent6="accent6" hlink="hlink" folHlink="folHlink"/>
  <p:notesStyle>
    <a:lvl1pPr marL="0" algn="l" rtl="0" latinLnBrk="0">
      <a:defRPr lang="ru-RU" sz="1200" kern="1200">
        <a:solidFill>
          <a:schemeClr val="tx1"/>
        </a:solidFill>
        <a:latin typeface="+mn-lt"/>
        <a:ea typeface="+mn-ea"/>
        <a:cs typeface="+mn-cs"/>
      </a:defRPr>
    </a:lvl1pPr>
    <a:lvl2pPr marL="457200" algn="l" rtl="0" latinLnBrk="0">
      <a:defRPr lang="ru-RU" sz="1200" kern="1200">
        <a:solidFill>
          <a:schemeClr val="tx1"/>
        </a:solidFill>
        <a:latin typeface="+mn-lt"/>
        <a:ea typeface="+mn-ea"/>
        <a:cs typeface="+mn-cs"/>
      </a:defRPr>
    </a:lvl2pPr>
    <a:lvl3pPr marL="914400" algn="l" rtl="0" latinLnBrk="0">
      <a:defRPr lang="ru-RU" sz="1200" kern="1200">
        <a:solidFill>
          <a:schemeClr val="tx1"/>
        </a:solidFill>
        <a:latin typeface="+mn-lt"/>
        <a:ea typeface="+mn-ea"/>
        <a:cs typeface="+mn-cs"/>
      </a:defRPr>
    </a:lvl3pPr>
    <a:lvl4pPr marL="1371600" algn="l" rtl="0" latinLnBrk="0">
      <a:defRPr lang="ru-RU" sz="1200" kern="1200">
        <a:solidFill>
          <a:schemeClr val="tx1"/>
        </a:solidFill>
        <a:latin typeface="+mn-lt"/>
        <a:ea typeface="+mn-ea"/>
        <a:cs typeface="+mn-cs"/>
      </a:defRPr>
    </a:lvl4pPr>
    <a:lvl5pPr marL="1828800" algn="l" rtl="0" latinLnBrk="0">
      <a:defRPr lang="ru-RU" sz="1200" kern="1200">
        <a:solidFill>
          <a:schemeClr val="tx1"/>
        </a:solidFill>
        <a:latin typeface="+mn-lt"/>
        <a:ea typeface="+mn-ea"/>
        <a:cs typeface="+mn-cs"/>
      </a:defRPr>
    </a:lvl5pPr>
    <a:lvl6pPr marL="2286000" algn="l" rtl="0" latinLnBrk="0">
      <a:defRPr lang="ru-RU" sz="1200" kern="1200">
        <a:solidFill>
          <a:schemeClr val="tx1"/>
        </a:solidFill>
        <a:latin typeface="+mn-lt"/>
        <a:ea typeface="+mn-ea"/>
        <a:cs typeface="+mn-cs"/>
      </a:defRPr>
    </a:lvl6pPr>
    <a:lvl7pPr marL="2743200" algn="l" rtl="0" latinLnBrk="0">
      <a:defRPr lang="ru-RU" sz="1200" kern="1200">
        <a:solidFill>
          <a:schemeClr val="tx1"/>
        </a:solidFill>
        <a:latin typeface="+mn-lt"/>
        <a:ea typeface="+mn-ea"/>
        <a:cs typeface="+mn-cs"/>
      </a:defRPr>
    </a:lvl7pPr>
    <a:lvl8pPr marL="3200400" algn="l" rtl="0" latinLnBrk="0">
      <a:defRPr lang="ru-RU" sz="1200" kern="1200">
        <a:solidFill>
          <a:schemeClr val="tx1"/>
        </a:solidFill>
        <a:latin typeface="+mn-lt"/>
        <a:ea typeface="+mn-ea"/>
        <a:cs typeface="+mn-cs"/>
      </a:defRPr>
    </a:lvl8pPr>
    <a:lvl9pPr marL="3657600" algn="l" rtl="0" latinLnBrk="0">
      <a:defRPr lang="ru-RU"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Пустой">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123" userDrawn="1">
          <p15:clr>
            <a:srgbClr val="FBAE40"/>
          </p15:clr>
        </p15:guide>
        <p15:guide id="2" pos="123" userDrawn="1">
          <p15:clr>
            <a:srgbClr val="FBAE40"/>
          </p15:clr>
        </p15:guide>
        <p15:guide id="3" pos="3117" userDrawn="1">
          <p15:clr>
            <a:srgbClr val="FBAE40"/>
          </p15:clr>
        </p15:guide>
        <p15:guide id="4" orient="horz" pos="30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5892645"/>
      </p:ext>
    </p:extLst>
  </p:cSld>
  <p:clrMapOvr>
    <a:masterClrMapping/>
  </p:clrMapOvr>
  <p:extLst>
    <p:ext uri="{DCECCB84-F9BA-43D5-87BE-67443E8EF086}">
      <p15:sldGuideLst xmlns:p15="http://schemas.microsoft.com/office/powerpoint/2012/main">
        <p15:guide id="1" orient="horz" pos="123" userDrawn="1">
          <p15:clr>
            <a:srgbClr val="FBAE40"/>
          </p15:clr>
        </p15:guide>
        <p15:guide id="2" pos="123" userDrawn="1">
          <p15:clr>
            <a:srgbClr val="FBAE40"/>
          </p15:clr>
        </p15:guide>
        <p15:guide id="3" pos="3117" userDrawn="1">
          <p15:clr>
            <a:srgbClr val="FBAE40"/>
          </p15:clr>
        </p15:guide>
        <p15:guide id="4" orient="horz" pos="307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344614" y="1352550"/>
            <a:ext cx="4586288" cy="324231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Date Placeholder 13"/>
          <p:cNvSpPr>
            <a:spLocks noGrp="1"/>
          </p:cNvSpPr>
          <p:nvPr>
            <p:ph type="dt" sz="half" idx="2"/>
          </p:nvPr>
        </p:nvSpPr>
        <p:spPr>
          <a:xfrm>
            <a:off x="3429000" y="4686300"/>
            <a:ext cx="1500188" cy="273844"/>
          </a:xfrm>
          <a:prstGeom prst="rect">
            <a:avLst/>
          </a:prstGeom>
        </p:spPr>
        <p:txBody>
          <a:bodyPr vert="horz" anchor="ctr" anchorCtr="0"/>
          <a:lstStyle>
            <a:lvl1pPr algn="l" eaLnBrk="1" latinLnBrk="0" hangingPunct="1">
              <a:defRPr kumimoji="0" lang="ru-RU" sz="1400">
                <a:solidFill>
                  <a:schemeClr val="tx2"/>
                </a:solidFill>
              </a:defRPr>
            </a:lvl1pPr>
            <a:extLst/>
          </a:lstStyle>
          <a:p>
            <a:fld id="{E4606EA6-EFEA-4C30-9264-4F9291A5780D}" type="datetime1">
              <a:pPr/>
              <a:t>26.07.2024</a:t>
            </a:fld>
            <a:endParaRPr kumimoji="0" lang="ru-RU" sz="1400" dirty="0">
              <a:solidFill>
                <a:schemeClr val="tx2"/>
              </a:solidFill>
            </a:endParaRPr>
          </a:p>
        </p:txBody>
      </p:sp>
      <p:sp>
        <p:nvSpPr>
          <p:cNvPr id="3" name="Footer Placeholder 2"/>
          <p:cNvSpPr>
            <a:spLocks noGrp="1"/>
          </p:cNvSpPr>
          <p:nvPr>
            <p:ph type="ftr" sz="quarter" idx="3"/>
          </p:nvPr>
        </p:nvSpPr>
        <p:spPr>
          <a:xfrm>
            <a:off x="342901" y="4686155"/>
            <a:ext cx="3049359" cy="273844"/>
          </a:xfrm>
          <a:prstGeom prst="rect">
            <a:avLst/>
          </a:prstGeom>
        </p:spPr>
        <p:txBody>
          <a:bodyPr vert="horz" anchor="ctr"/>
          <a:lstStyle>
            <a:lvl1pPr algn="r" eaLnBrk="1" latinLnBrk="0" hangingPunct="1">
              <a:defRPr kumimoji="0" lang="ru-RU" sz="1400">
                <a:solidFill>
                  <a:schemeClr val="tx2"/>
                </a:solidFill>
              </a:defRPr>
            </a:lvl1pPr>
            <a:extLst/>
          </a:lstStyle>
          <a:p>
            <a:pPr algn="r"/>
            <a:endParaRPr kumimoji="0" lang="ru-RU" sz="1400" dirty="0">
              <a:solidFill>
                <a:schemeClr val="tx2"/>
              </a:solidFill>
            </a:endParaRPr>
          </a:p>
        </p:txBody>
      </p:sp>
      <p:sp>
        <p:nvSpPr>
          <p:cNvPr id="7" name="Rectangle 6"/>
          <p:cNvSpPr/>
          <p:nvPr/>
        </p:nvSpPr>
        <p:spPr>
          <a:xfrm>
            <a:off x="0" y="1095170"/>
            <a:ext cx="51435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ru-RU" sz="1800" dirty="0"/>
          </a:p>
        </p:txBody>
      </p:sp>
      <p:sp>
        <p:nvSpPr>
          <p:cNvPr id="22" name="Title Placeholder 21"/>
          <p:cNvSpPr>
            <a:spLocks noGrp="1"/>
          </p:cNvSpPr>
          <p:nvPr>
            <p:ph type="title"/>
          </p:nvPr>
        </p:nvSpPr>
        <p:spPr>
          <a:xfrm>
            <a:off x="342900" y="118110"/>
            <a:ext cx="4586288" cy="1005840"/>
          </a:xfrm>
          <a:prstGeom prst="rect">
            <a:avLst/>
          </a:prstGeom>
        </p:spPr>
        <p:txBody>
          <a:bodyPr vert="horz" anchor="b">
            <a:normAutofit/>
          </a:bodyPr>
          <a:lstStyle/>
          <a:p>
            <a:pPr eaLnBrk="1" latinLnBrk="0" hangingPunct="1"/>
            <a:r>
              <a:rPr kumimoji="0" lang="ru-RU"/>
              <a:t>Образец заголовка</a:t>
            </a:r>
            <a:endParaRPr kumimoji="0"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l" rtl="0" eaLnBrk="1" latinLnBrk="0" hangingPunct="1">
        <a:spcBef>
          <a:spcPct val="0"/>
        </a:spcBef>
        <a:buNone/>
        <a:defRPr kumimoji="0" lang="ru-RU"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ru-RU"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ru-RU"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ru-RU"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ru-RU"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ru-RU"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ru-RU"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ru-RU"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ru-RU"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ru-RU" sz="1800" kern="1200" baseline="0">
          <a:solidFill>
            <a:schemeClr val="tx1"/>
          </a:solidFill>
          <a:latin typeface="+mn-lt"/>
          <a:ea typeface="+mn-ea"/>
          <a:cs typeface="+mn-cs"/>
        </a:defRPr>
      </a:lvl9pPr>
      <a:extLst/>
    </p:bodyStyle>
    <p:otherStyle>
      <a:lvl1pPr marL="0" algn="l" rtl="0" eaLnBrk="1" latinLnBrk="0" hangingPunct="1">
        <a:defRPr kumimoji="0" lang="ru-RU" kern="1200">
          <a:solidFill>
            <a:schemeClr val="tx1"/>
          </a:solidFill>
          <a:latin typeface="+mn-lt"/>
          <a:ea typeface="+mn-ea"/>
          <a:cs typeface="+mn-cs"/>
        </a:defRPr>
      </a:lvl1pPr>
      <a:lvl2pPr marL="457200" algn="l" rtl="0" eaLnBrk="1" latinLnBrk="0" hangingPunct="1">
        <a:defRPr kumimoji="0" lang="ru-RU" kern="1200">
          <a:solidFill>
            <a:schemeClr val="tx1"/>
          </a:solidFill>
          <a:latin typeface="+mn-lt"/>
          <a:ea typeface="+mn-ea"/>
          <a:cs typeface="+mn-cs"/>
        </a:defRPr>
      </a:lvl2pPr>
      <a:lvl3pPr marL="914400" algn="l" rtl="0" eaLnBrk="1" latinLnBrk="0" hangingPunct="1">
        <a:defRPr kumimoji="0" lang="ru-RU" kern="1200">
          <a:solidFill>
            <a:schemeClr val="tx1"/>
          </a:solidFill>
          <a:latin typeface="+mn-lt"/>
          <a:ea typeface="+mn-ea"/>
          <a:cs typeface="+mn-cs"/>
        </a:defRPr>
      </a:lvl3pPr>
      <a:lvl4pPr marL="1371600" algn="l" rtl="0" eaLnBrk="1" latinLnBrk="0" hangingPunct="1">
        <a:defRPr kumimoji="0" lang="ru-RU" kern="1200">
          <a:solidFill>
            <a:schemeClr val="tx1"/>
          </a:solidFill>
          <a:latin typeface="+mn-lt"/>
          <a:ea typeface="+mn-ea"/>
          <a:cs typeface="+mn-cs"/>
        </a:defRPr>
      </a:lvl4pPr>
      <a:lvl5pPr marL="1828800" algn="l" rtl="0" eaLnBrk="1" latinLnBrk="0" hangingPunct="1">
        <a:defRPr kumimoji="0" lang="ru-RU" kern="1200">
          <a:solidFill>
            <a:schemeClr val="tx1"/>
          </a:solidFill>
          <a:latin typeface="+mn-lt"/>
          <a:ea typeface="+mn-ea"/>
          <a:cs typeface="+mn-cs"/>
        </a:defRPr>
      </a:lvl5pPr>
      <a:lvl6pPr marL="2286000" algn="l" rtl="0" eaLnBrk="1" latinLnBrk="0" hangingPunct="1">
        <a:defRPr kumimoji="0" lang="ru-RU" kern="1200">
          <a:solidFill>
            <a:schemeClr val="tx1"/>
          </a:solidFill>
          <a:latin typeface="+mn-lt"/>
          <a:ea typeface="+mn-ea"/>
          <a:cs typeface="+mn-cs"/>
        </a:defRPr>
      </a:lvl6pPr>
      <a:lvl7pPr marL="2743200" algn="l" rtl="0" eaLnBrk="1" latinLnBrk="0" hangingPunct="1">
        <a:defRPr kumimoji="0" lang="ru-RU" kern="1200">
          <a:solidFill>
            <a:schemeClr val="tx1"/>
          </a:solidFill>
          <a:latin typeface="+mn-lt"/>
          <a:ea typeface="+mn-ea"/>
          <a:cs typeface="+mn-cs"/>
        </a:defRPr>
      </a:lvl7pPr>
      <a:lvl8pPr marL="3200400" algn="l" rtl="0" eaLnBrk="1" latinLnBrk="0" hangingPunct="1">
        <a:defRPr kumimoji="0" lang="ru-RU" kern="1200">
          <a:solidFill>
            <a:schemeClr val="tx1"/>
          </a:solidFill>
          <a:latin typeface="+mn-lt"/>
          <a:ea typeface="+mn-ea"/>
          <a:cs typeface="+mn-cs"/>
        </a:defRPr>
      </a:lvl8pPr>
      <a:lvl9pPr marL="3657600" algn="l" rtl="0" eaLnBrk="1" latinLnBrk="0" hangingPunct="1">
        <a:defRPr kumimoji="0" lang="ru-RU"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7.jpe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9.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21.jpeg"/></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7.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8.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1702747" y="-752147"/>
            <a:ext cx="3405494" cy="1504293"/>
            <a:chOff x="-1702747" y="-752147"/>
            <a:chExt cx="3405494" cy="1504293"/>
          </a:xfrm>
        </p:grpSpPr>
        <p:sp>
          <p:nvSpPr>
            <p:cNvPr id="57" name="Прямоугольник 18"/>
            <p:cNvSpPr/>
            <p:nvPr/>
          </p:nvSpPr>
          <p:spPr>
            <a:xfrm>
              <a:off x="-1702747" y="-752147"/>
              <a:ext cx="3405494" cy="1504293"/>
            </a:xfrm>
            <a:prstGeom prst="roundRect">
              <a:avLst>
                <a:gd name="adj" fmla="val 43696"/>
              </a:avLst>
            </a:prstGeom>
            <a:gradFill>
              <a:gsLst>
                <a:gs pos="90000">
                  <a:srgbClr val="00A098"/>
                </a:gs>
                <a:gs pos="5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pic>
          <p:nvPicPr>
            <p:cNvPr id="58" name="Рисунок 5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4360" y="157987"/>
              <a:ext cx="643211" cy="420958"/>
            </a:xfrm>
            <a:prstGeom prst="rect">
              <a:avLst/>
            </a:prstGeom>
          </p:spPr>
        </p:pic>
        <p:pic>
          <p:nvPicPr>
            <p:cNvPr id="59" name="Рисунок 58"/>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7786" y="157987"/>
              <a:ext cx="439260" cy="420958"/>
            </a:xfrm>
            <a:prstGeom prst="rect">
              <a:avLst/>
            </a:prstGeom>
          </p:spPr>
        </p:pic>
      </p:grpSp>
      <p:grpSp>
        <p:nvGrpSpPr>
          <p:cNvPr id="2" name="Группа 1"/>
          <p:cNvGrpSpPr/>
          <p:nvPr/>
        </p:nvGrpSpPr>
        <p:grpSpPr>
          <a:xfrm>
            <a:off x="-223470" y="4912668"/>
            <a:ext cx="6251604" cy="1504293"/>
            <a:chOff x="-223470" y="4912668"/>
            <a:chExt cx="6251604" cy="1504293"/>
          </a:xfrm>
        </p:grpSpPr>
        <p:sp>
          <p:nvSpPr>
            <p:cNvPr id="28" name="Прямоугольник 18"/>
            <p:cNvSpPr/>
            <p:nvPr/>
          </p:nvSpPr>
          <p:spPr>
            <a:xfrm>
              <a:off x="-223470" y="4912668"/>
              <a:ext cx="6251604" cy="1504293"/>
            </a:xfrm>
            <a:prstGeom prst="roundRect">
              <a:avLst>
                <a:gd name="adj" fmla="val 50000"/>
              </a:avLst>
            </a:prstGeom>
            <a:gradFill>
              <a:gsLst>
                <a:gs pos="0">
                  <a:srgbClr val="00A098"/>
                </a:gs>
                <a:gs pos="6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grpSp>
          <p:nvGrpSpPr>
            <p:cNvPr id="31" name="Группа 30"/>
            <p:cNvGrpSpPr/>
            <p:nvPr/>
          </p:nvGrpSpPr>
          <p:grpSpPr>
            <a:xfrm>
              <a:off x="1344440" y="4933215"/>
              <a:ext cx="805109" cy="215444"/>
              <a:chOff x="1315720" y="4933215"/>
              <a:chExt cx="805109" cy="215444"/>
            </a:xfrm>
          </p:grpSpPr>
          <p:pic>
            <p:nvPicPr>
              <p:cNvPr id="54" name="Рисунок 53"/>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315720" y="4978014"/>
                <a:ext cx="144000" cy="108000"/>
              </a:xfrm>
              <a:prstGeom prst="rect">
                <a:avLst/>
              </a:prstGeom>
            </p:spPr>
          </p:pic>
          <p:sp>
            <p:nvSpPr>
              <p:cNvPr id="55" name="TextBox 54"/>
              <p:cNvSpPr txBox="1"/>
              <p:nvPr/>
            </p:nvSpPr>
            <p:spPr>
              <a:xfrm>
                <a:off x="1412404"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hd.firpo.ru</a:t>
                </a:r>
                <a:endParaRPr lang="ru-RU" sz="2000" dirty="0">
                  <a:latin typeface="Akrobat SemiBold" panose="00000700000000000000" pitchFamily="50" charset="-52"/>
                </a:endParaRPr>
              </a:p>
            </p:txBody>
          </p:sp>
        </p:grpSp>
        <p:grpSp>
          <p:nvGrpSpPr>
            <p:cNvPr id="32" name="Группа 31"/>
            <p:cNvGrpSpPr/>
            <p:nvPr/>
          </p:nvGrpSpPr>
          <p:grpSpPr>
            <a:xfrm>
              <a:off x="2999248" y="4933215"/>
              <a:ext cx="942330" cy="215444"/>
              <a:chOff x="3025293" y="4933215"/>
              <a:chExt cx="942330" cy="215444"/>
            </a:xfrm>
          </p:grpSpPr>
          <p:pic>
            <p:nvPicPr>
              <p:cNvPr id="52" name="Рисунок 51"/>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25293" y="4968014"/>
                <a:ext cx="144000" cy="128000"/>
              </a:xfrm>
              <a:prstGeom prst="rect">
                <a:avLst/>
              </a:prstGeom>
            </p:spPr>
          </p:pic>
          <p:sp>
            <p:nvSpPr>
              <p:cNvPr id="53" name="TextBox 52"/>
              <p:cNvSpPr txBox="1"/>
              <p:nvPr/>
            </p:nvSpPr>
            <p:spPr>
              <a:xfrm>
                <a:off x="3129898" y="4933215"/>
                <a:ext cx="8377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t.me/de_spo</a:t>
                </a:r>
                <a:endParaRPr lang="ru-RU" sz="2000" dirty="0">
                  <a:latin typeface="Akrobat SemiBold" panose="00000700000000000000" pitchFamily="50" charset="-52"/>
                </a:endParaRPr>
              </a:p>
            </p:txBody>
          </p:sp>
        </p:grpSp>
        <p:grpSp>
          <p:nvGrpSpPr>
            <p:cNvPr id="33" name="Группа 32"/>
            <p:cNvGrpSpPr/>
            <p:nvPr/>
          </p:nvGrpSpPr>
          <p:grpSpPr>
            <a:xfrm>
              <a:off x="2169996" y="4933215"/>
              <a:ext cx="808805" cy="215444"/>
              <a:chOff x="2229329" y="4933215"/>
              <a:chExt cx="808805" cy="215444"/>
            </a:xfrm>
          </p:grpSpPr>
          <p:sp>
            <p:nvSpPr>
              <p:cNvPr id="37" name="TextBox 36"/>
              <p:cNvSpPr txBox="1"/>
              <p:nvPr/>
            </p:nvSpPr>
            <p:spPr>
              <a:xfrm>
                <a:off x="2329709"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de.firpo.ru</a:t>
                </a:r>
                <a:endParaRPr lang="ru-RU" sz="2000" dirty="0">
                  <a:latin typeface="Akrobat SemiBold" panose="00000700000000000000" pitchFamily="50" charset="-52"/>
                </a:endParaRPr>
              </a:p>
            </p:txBody>
          </p:sp>
          <p:pic>
            <p:nvPicPr>
              <p:cNvPr id="38" name="Рисунок 37"/>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229329" y="4960014"/>
                <a:ext cx="144000" cy="144000"/>
              </a:xfrm>
              <a:prstGeom prst="rect">
                <a:avLst/>
              </a:prstGeom>
            </p:spPr>
          </p:pic>
        </p:grpSp>
        <p:grpSp>
          <p:nvGrpSpPr>
            <p:cNvPr id="34" name="Группа 33"/>
            <p:cNvGrpSpPr/>
            <p:nvPr/>
          </p:nvGrpSpPr>
          <p:grpSpPr>
            <a:xfrm>
              <a:off x="3950595" y="4933215"/>
              <a:ext cx="1070308" cy="215444"/>
              <a:chOff x="4014585" y="4933215"/>
              <a:chExt cx="1070308" cy="215444"/>
            </a:xfrm>
          </p:grpSpPr>
          <p:pic>
            <p:nvPicPr>
              <p:cNvPr id="35" name="Рисунок 34"/>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014585" y="4984014"/>
                <a:ext cx="144000" cy="96000"/>
              </a:xfrm>
              <a:prstGeom prst="rect">
                <a:avLst/>
              </a:prstGeom>
            </p:spPr>
          </p:pic>
          <p:sp>
            <p:nvSpPr>
              <p:cNvPr id="36" name="TextBox 35"/>
              <p:cNvSpPr txBox="1"/>
              <p:nvPr/>
            </p:nvSpPr>
            <p:spPr>
              <a:xfrm>
                <a:off x="4118549" y="4933215"/>
                <a:ext cx="966344"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vk.com/de_spo</a:t>
                </a:r>
                <a:endParaRPr lang="ru-RU" sz="1000" dirty="0">
                  <a:latin typeface="Akrobat SemiBold" panose="00000700000000000000" pitchFamily="50" charset="-52"/>
                </a:endParaRPr>
              </a:p>
            </p:txBody>
          </p:sp>
        </p:grpSp>
      </p:grpSp>
      <p:sp>
        <p:nvSpPr>
          <p:cNvPr id="47" name="Rectangle 187">
            <a:extLst>
              <a:ext uri="{FF2B5EF4-FFF2-40B4-BE49-F238E27FC236}">
                <a16:creationId xmlns:a16="http://schemas.microsoft.com/office/drawing/2014/main" id="{2B8904AE-CC72-4CF3-A03B-BE94CCE06202}"/>
              </a:ext>
            </a:extLst>
          </p:cNvPr>
          <p:cNvSpPr/>
          <p:nvPr/>
        </p:nvSpPr>
        <p:spPr>
          <a:xfrm>
            <a:off x="315985" y="1689273"/>
            <a:ext cx="4590886" cy="677108"/>
          </a:xfrm>
          <a:prstGeom prst="rect">
            <a:avLst/>
          </a:prstGeom>
          <a:noFill/>
          <a:ln>
            <a:noFill/>
          </a:ln>
        </p:spPr>
        <p:txBody>
          <a:bodyPr wrap="square" lIns="0" tIns="0" rIns="0" bIns="0">
            <a:spAutoFit/>
          </a:bodyPr>
          <a:lstStyle/>
          <a:p>
            <a:pPr algn="ctr"/>
            <a:r>
              <a:rPr lang="ru-RU" sz="2200" b="1" dirty="0">
                <a:solidFill>
                  <a:srgbClr val="BD284A"/>
                </a:solidFill>
                <a:latin typeface="Akrobat Black" panose="00000A00000000000000" pitchFamily="50" charset="-52"/>
                <a:ea typeface="Roboto" panose="02000000000000000000" pitchFamily="2" charset="0"/>
              </a:rPr>
              <a:t>Опасные вопросы ваших выпускников </a:t>
            </a:r>
            <a:br>
              <a:rPr lang="ru-RU" sz="2200" b="1" dirty="0">
                <a:solidFill>
                  <a:srgbClr val="BD284A"/>
                </a:solidFill>
                <a:latin typeface="Akrobat Black" panose="00000A00000000000000" pitchFamily="50" charset="-52"/>
                <a:ea typeface="Roboto" panose="02000000000000000000" pitchFamily="2" charset="0"/>
              </a:rPr>
            </a:br>
            <a:r>
              <a:rPr lang="ru-RU" sz="2200" b="1" dirty="0">
                <a:solidFill>
                  <a:srgbClr val="BD284A"/>
                </a:solidFill>
                <a:latin typeface="Akrobat Black" panose="00000A00000000000000" pitchFamily="50" charset="-52"/>
                <a:ea typeface="Roboto" panose="02000000000000000000" pitchFamily="2" charset="0"/>
              </a:rPr>
              <a:t>и безопасные ответы на них</a:t>
            </a:r>
            <a:endParaRPr lang="ru-RU" sz="2200" b="1" dirty="0">
              <a:solidFill>
                <a:srgbClr val="BD284A"/>
              </a:solidFill>
              <a:latin typeface="Akrobat Bold" panose="00000800000000000000" pitchFamily="50" charset="-52"/>
              <a:ea typeface="Roboto" panose="02000000000000000000" pitchFamily="2" charset="0"/>
            </a:endParaRPr>
          </a:p>
        </p:txBody>
      </p:sp>
      <p:sp>
        <p:nvSpPr>
          <p:cNvPr id="60" name="Google Shape;2081;p78">
            <a:extLst>
              <a:ext uri="{FF2B5EF4-FFF2-40B4-BE49-F238E27FC236}">
                <a16:creationId xmlns:a16="http://schemas.microsoft.com/office/drawing/2014/main" id="{9AF19057-BAAB-40EE-8AE9-3D678B63AD1A}"/>
              </a:ext>
            </a:extLst>
          </p:cNvPr>
          <p:cNvSpPr/>
          <p:nvPr/>
        </p:nvSpPr>
        <p:spPr>
          <a:xfrm>
            <a:off x="214157" y="1552071"/>
            <a:ext cx="4750228" cy="967203"/>
          </a:xfrm>
          <a:prstGeom prst="roundRect">
            <a:avLst>
              <a:gd name="adj" fmla="val 50000"/>
            </a:avLst>
          </a:prstGeom>
          <a:noFill/>
          <a:ln w="38100" cap="flat" cmpd="sng">
            <a:solidFill>
              <a:srgbClr val="2C3C89"/>
            </a:solidFill>
            <a:prstDash val="sysDot"/>
            <a:round/>
            <a:headEnd type="none" w="sm" len="sm"/>
            <a:tailEnd type="none" w="sm" len="sm"/>
          </a:ln>
        </p:spPr>
        <p:txBody>
          <a:bodyPr spcFirstLastPara="1" wrap="square" lIns="121900" tIns="121900" rIns="121900" bIns="121900" anchor="ctr" anchorCtr="0">
            <a:noAutofit/>
          </a:bodyPr>
          <a:lstStyle/>
          <a:p>
            <a:endParaRPr sz="2400" dirty="0"/>
          </a:p>
        </p:txBody>
      </p:sp>
      <p:sp>
        <p:nvSpPr>
          <p:cNvPr id="61" name="TextBox 60">
            <a:extLst>
              <a:ext uri="{FF2B5EF4-FFF2-40B4-BE49-F238E27FC236}">
                <a16:creationId xmlns:a16="http://schemas.microsoft.com/office/drawing/2014/main" id="{9900508E-0FFD-46A8-8B58-B02AAA73D5B1}"/>
              </a:ext>
            </a:extLst>
          </p:cNvPr>
          <p:cNvSpPr txBox="1"/>
          <p:nvPr/>
        </p:nvSpPr>
        <p:spPr>
          <a:xfrm>
            <a:off x="-572691" y="1083144"/>
            <a:ext cx="6573904" cy="461665"/>
          </a:xfrm>
          <a:prstGeom prst="rect">
            <a:avLst/>
          </a:prstGeom>
          <a:noFill/>
        </p:spPr>
        <p:txBody>
          <a:bodyPr wrap="square">
            <a:spAutoFit/>
          </a:bodyPr>
          <a:lstStyle/>
          <a:p>
            <a:pPr algn="ctr"/>
            <a:r>
              <a:rPr lang="ru-RU" sz="2400" b="1" dirty="0">
                <a:solidFill>
                  <a:srgbClr val="00A098"/>
                </a:solidFill>
                <a:latin typeface="Akrobat Black" panose="00000A00000000000000" pitchFamily="50" charset="-52"/>
                <a:ea typeface="Roboto" panose="02000000000000000000" pitchFamily="2" charset="0"/>
              </a:rPr>
              <a:t>ДЕМОНСТРАЦИОННЫЙ ЭКЗАМЕН </a:t>
            </a:r>
            <a:endParaRPr lang="ru-RU" sz="2400" dirty="0">
              <a:solidFill>
                <a:srgbClr val="00A098"/>
              </a:solidFill>
            </a:endParaRPr>
          </a:p>
        </p:txBody>
      </p:sp>
      <p:pic>
        <p:nvPicPr>
          <p:cNvPr id="5" name="Рисунок 4">
            <a:extLst>
              <a:ext uri="{FF2B5EF4-FFF2-40B4-BE49-F238E27FC236}">
                <a16:creationId xmlns:a16="http://schemas.microsoft.com/office/drawing/2014/main" id="{D49D4082-1C2B-4676-9FCE-EC4F1CD82033}"/>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19639" y="2771072"/>
            <a:ext cx="3718092" cy="2141208"/>
          </a:xfrm>
          <a:prstGeom prst="rect">
            <a:avLst/>
          </a:prstGeom>
        </p:spPr>
      </p:pic>
      <p:pic>
        <p:nvPicPr>
          <p:cNvPr id="19" name="Рисунок 18">
            <a:extLst>
              <a:ext uri="{FF2B5EF4-FFF2-40B4-BE49-F238E27FC236}">
                <a16:creationId xmlns:a16="http://schemas.microsoft.com/office/drawing/2014/main" id="{134FC6E0-DD08-44D3-8F58-710F04740FB7}"/>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rot="20746970">
            <a:off x="517019" y="2707668"/>
            <a:ext cx="1583188" cy="1583188"/>
          </a:xfrm>
          <a:prstGeom prst="wedgeRoundRectCallout">
            <a:avLst>
              <a:gd name="adj1" fmla="val 67699"/>
              <a:gd name="adj2" fmla="val 53043"/>
              <a:gd name="adj3" fmla="val 16667"/>
            </a:avLst>
          </a:prstGeom>
          <a:ln>
            <a:solidFill>
              <a:schemeClr val="bg1">
                <a:lumMod val="50000"/>
              </a:schemeClr>
            </a:solidFill>
          </a:ln>
        </p:spPr>
      </p:pic>
      <p:cxnSp>
        <p:nvCxnSpPr>
          <p:cNvPr id="26" name="Google Shape;22;p28">
            <a:extLst>
              <a:ext uri="{FF2B5EF4-FFF2-40B4-BE49-F238E27FC236}">
                <a16:creationId xmlns:a16="http://schemas.microsoft.com/office/drawing/2014/main" id="{5923DDEF-0F8C-4F41-85E0-F49B11FFCC00}"/>
              </a:ext>
            </a:extLst>
          </p:cNvPr>
          <p:cNvCxnSpPr/>
          <p:nvPr/>
        </p:nvCxnSpPr>
        <p:spPr>
          <a:xfrm rot="5400000">
            <a:off x="4876821" y="-526306"/>
            <a:ext cx="0" cy="2302626"/>
          </a:xfrm>
          <a:prstGeom prst="straightConnector1">
            <a:avLst/>
          </a:prstGeom>
          <a:noFill/>
          <a:ln w="25400" cap="flat" cmpd="sng">
            <a:solidFill>
              <a:srgbClr val="2D3D89"/>
            </a:solidFill>
            <a:prstDash val="solid"/>
            <a:miter lim="800000"/>
            <a:headEnd type="none" w="sm" len="sm"/>
            <a:tailEnd type="none" w="sm" len="sm"/>
          </a:ln>
        </p:spPr>
      </p:cxnSp>
      <p:pic>
        <p:nvPicPr>
          <p:cNvPr id="27" name="Рисунок 26">
            <a:extLst>
              <a:ext uri="{FF2B5EF4-FFF2-40B4-BE49-F238E27FC236}">
                <a16:creationId xmlns:a16="http://schemas.microsoft.com/office/drawing/2014/main" id="{F2689FCD-E5F1-43DA-8D1B-0EA89369AEEF}"/>
              </a:ext>
            </a:extLst>
          </p:cNvPr>
          <p:cNvPicPr>
            <a:picLocks noChangeAspect="1"/>
          </p:cNvPicPr>
          <p:nvPr/>
        </p:nvPicPr>
        <p:blipFill>
          <a:blip r:embed="rId16"/>
          <a:stretch>
            <a:fillRect/>
          </a:stretch>
        </p:blipFill>
        <p:spPr>
          <a:xfrm>
            <a:off x="4573182" y="173898"/>
            <a:ext cx="429193" cy="389135"/>
          </a:xfrm>
          <a:prstGeom prst="rect">
            <a:avLst/>
          </a:prstGeom>
        </p:spPr>
      </p:pic>
      <p:sp>
        <p:nvSpPr>
          <p:cNvPr id="29" name="TextBox 28">
            <a:extLst>
              <a:ext uri="{FF2B5EF4-FFF2-40B4-BE49-F238E27FC236}">
                <a16:creationId xmlns:a16="http://schemas.microsoft.com/office/drawing/2014/main" id="{939CF07F-7D28-4CB5-AB0D-3AEA4CA64609}"/>
              </a:ext>
            </a:extLst>
          </p:cNvPr>
          <p:cNvSpPr txBox="1"/>
          <p:nvPr/>
        </p:nvSpPr>
        <p:spPr>
          <a:xfrm>
            <a:off x="1199585" y="66834"/>
            <a:ext cx="3405494" cy="577081"/>
          </a:xfrm>
          <a:prstGeom prst="rect">
            <a:avLst/>
          </a:prstGeom>
          <a:noFill/>
        </p:spPr>
        <p:txBody>
          <a:bodyPr wrap="square">
            <a:spAutoFit/>
          </a:bodyPr>
          <a:lstStyle/>
          <a:p>
            <a:pPr algn="r"/>
            <a:r>
              <a:rPr lang="ru-RU" sz="1050" b="1" dirty="0">
                <a:solidFill>
                  <a:srgbClr val="1B8B88"/>
                </a:solidFill>
                <a:latin typeface="Akrobat Black" panose="00000A00000000000000" pitchFamily="50" charset="-52"/>
                <a:ea typeface="Roboto" panose="02000000000000000000" pitchFamily="2" charset="0"/>
              </a:rPr>
              <a:t>Новый раздел «Правовое</a:t>
            </a:r>
            <a:br>
              <a:rPr lang="ru-RU" sz="1050" b="1" dirty="0">
                <a:solidFill>
                  <a:srgbClr val="1B8B88"/>
                </a:solidFill>
                <a:latin typeface="Akrobat Black" panose="00000A00000000000000" pitchFamily="50" charset="-52"/>
                <a:ea typeface="Roboto" panose="02000000000000000000" pitchFamily="2" charset="0"/>
              </a:rPr>
            </a:br>
            <a:r>
              <a:rPr lang="ru-RU" sz="1050" b="1" dirty="0">
                <a:solidFill>
                  <a:srgbClr val="1B8B88"/>
                </a:solidFill>
                <a:latin typeface="Akrobat Black" panose="00000A00000000000000" pitchFamily="50" charset="-52"/>
                <a:ea typeface="Roboto" panose="02000000000000000000" pitchFamily="2" charset="0"/>
              </a:rPr>
              <a:t>и методическое сопровождение» </a:t>
            </a:r>
            <a:br>
              <a:rPr lang="ru-RU" sz="1050" b="1" dirty="0">
                <a:solidFill>
                  <a:srgbClr val="1B8B88"/>
                </a:solidFill>
                <a:latin typeface="Akrobat Black" panose="00000A00000000000000" pitchFamily="50" charset="-52"/>
                <a:ea typeface="Roboto" panose="02000000000000000000" pitchFamily="2" charset="0"/>
              </a:rPr>
            </a:br>
            <a:r>
              <a:rPr lang="ru-RU" sz="1050" b="1" dirty="0">
                <a:solidFill>
                  <a:srgbClr val="1B8B88"/>
                </a:solidFill>
                <a:latin typeface="Akrobat Black" panose="00000A00000000000000" pitchFamily="50" charset="-52"/>
                <a:ea typeface="Roboto" panose="02000000000000000000" pitchFamily="2" charset="0"/>
              </a:rPr>
              <a:t>на сайте оператора демонстрационного экзамена</a:t>
            </a:r>
          </a:p>
        </p:txBody>
      </p:sp>
    </p:spTree>
    <p:extLst>
      <p:ext uri="{BB962C8B-B14F-4D97-AF65-F5344CB8AC3E}">
        <p14:creationId xmlns:p14="http://schemas.microsoft.com/office/powerpoint/2010/main" val="1365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1702747" y="-752147"/>
            <a:ext cx="3405494" cy="1504293"/>
            <a:chOff x="-1702747" y="-752147"/>
            <a:chExt cx="3405494" cy="1504293"/>
          </a:xfrm>
        </p:grpSpPr>
        <p:sp>
          <p:nvSpPr>
            <p:cNvPr id="57" name="Прямоугольник 18"/>
            <p:cNvSpPr/>
            <p:nvPr/>
          </p:nvSpPr>
          <p:spPr>
            <a:xfrm>
              <a:off x="-1702747" y="-752147"/>
              <a:ext cx="3405494" cy="1504293"/>
            </a:xfrm>
            <a:prstGeom prst="roundRect">
              <a:avLst>
                <a:gd name="adj" fmla="val 43696"/>
              </a:avLst>
            </a:prstGeom>
            <a:gradFill>
              <a:gsLst>
                <a:gs pos="90000">
                  <a:srgbClr val="00A098"/>
                </a:gs>
                <a:gs pos="5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pic>
          <p:nvPicPr>
            <p:cNvPr id="58" name="Рисунок 5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4360" y="157987"/>
              <a:ext cx="643211" cy="420958"/>
            </a:xfrm>
            <a:prstGeom prst="rect">
              <a:avLst/>
            </a:prstGeom>
          </p:spPr>
        </p:pic>
        <p:pic>
          <p:nvPicPr>
            <p:cNvPr id="59" name="Рисунок 58"/>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7786" y="157987"/>
              <a:ext cx="439260" cy="420958"/>
            </a:xfrm>
            <a:prstGeom prst="rect">
              <a:avLst/>
            </a:prstGeom>
          </p:spPr>
        </p:pic>
      </p:grpSp>
      <p:grpSp>
        <p:nvGrpSpPr>
          <p:cNvPr id="2" name="Группа 1"/>
          <p:cNvGrpSpPr/>
          <p:nvPr/>
        </p:nvGrpSpPr>
        <p:grpSpPr>
          <a:xfrm>
            <a:off x="-223470" y="4912668"/>
            <a:ext cx="6251604" cy="1504293"/>
            <a:chOff x="-223470" y="4912668"/>
            <a:chExt cx="6251604" cy="1504293"/>
          </a:xfrm>
        </p:grpSpPr>
        <p:sp>
          <p:nvSpPr>
            <p:cNvPr id="28" name="Прямоугольник 18"/>
            <p:cNvSpPr/>
            <p:nvPr/>
          </p:nvSpPr>
          <p:spPr>
            <a:xfrm>
              <a:off x="-223470" y="4912668"/>
              <a:ext cx="6251604" cy="1504293"/>
            </a:xfrm>
            <a:prstGeom prst="roundRect">
              <a:avLst>
                <a:gd name="adj" fmla="val 50000"/>
              </a:avLst>
            </a:prstGeom>
            <a:gradFill>
              <a:gsLst>
                <a:gs pos="0">
                  <a:srgbClr val="00A098"/>
                </a:gs>
                <a:gs pos="6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grpSp>
          <p:nvGrpSpPr>
            <p:cNvPr id="31" name="Группа 30"/>
            <p:cNvGrpSpPr/>
            <p:nvPr/>
          </p:nvGrpSpPr>
          <p:grpSpPr>
            <a:xfrm>
              <a:off x="1344440" y="4933215"/>
              <a:ext cx="805109" cy="215444"/>
              <a:chOff x="1315720" y="4933215"/>
              <a:chExt cx="805109" cy="215444"/>
            </a:xfrm>
          </p:grpSpPr>
          <p:pic>
            <p:nvPicPr>
              <p:cNvPr id="54" name="Рисунок 53"/>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315720" y="4978014"/>
                <a:ext cx="144000" cy="108000"/>
              </a:xfrm>
              <a:prstGeom prst="rect">
                <a:avLst/>
              </a:prstGeom>
            </p:spPr>
          </p:pic>
          <p:sp>
            <p:nvSpPr>
              <p:cNvPr id="55" name="TextBox 54"/>
              <p:cNvSpPr txBox="1"/>
              <p:nvPr/>
            </p:nvSpPr>
            <p:spPr>
              <a:xfrm>
                <a:off x="1412404"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hd.firpo.ru</a:t>
                </a:r>
                <a:endParaRPr lang="ru-RU" sz="2000" dirty="0">
                  <a:latin typeface="Akrobat SemiBold" panose="00000700000000000000" pitchFamily="50" charset="-52"/>
                </a:endParaRPr>
              </a:p>
            </p:txBody>
          </p:sp>
        </p:grpSp>
        <p:grpSp>
          <p:nvGrpSpPr>
            <p:cNvPr id="32" name="Группа 31"/>
            <p:cNvGrpSpPr/>
            <p:nvPr/>
          </p:nvGrpSpPr>
          <p:grpSpPr>
            <a:xfrm>
              <a:off x="2999248" y="4933215"/>
              <a:ext cx="942330" cy="215444"/>
              <a:chOff x="3025293" y="4933215"/>
              <a:chExt cx="942330" cy="215444"/>
            </a:xfrm>
          </p:grpSpPr>
          <p:pic>
            <p:nvPicPr>
              <p:cNvPr id="52" name="Рисунок 51"/>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25293" y="4968014"/>
                <a:ext cx="144000" cy="128000"/>
              </a:xfrm>
              <a:prstGeom prst="rect">
                <a:avLst/>
              </a:prstGeom>
            </p:spPr>
          </p:pic>
          <p:sp>
            <p:nvSpPr>
              <p:cNvPr id="53" name="TextBox 52"/>
              <p:cNvSpPr txBox="1"/>
              <p:nvPr/>
            </p:nvSpPr>
            <p:spPr>
              <a:xfrm>
                <a:off x="3129898" y="4933215"/>
                <a:ext cx="8377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t.me/de_spo</a:t>
                </a:r>
                <a:endParaRPr lang="ru-RU" sz="2000" dirty="0">
                  <a:latin typeface="Akrobat SemiBold" panose="00000700000000000000" pitchFamily="50" charset="-52"/>
                </a:endParaRPr>
              </a:p>
            </p:txBody>
          </p:sp>
        </p:grpSp>
        <p:grpSp>
          <p:nvGrpSpPr>
            <p:cNvPr id="33" name="Группа 32"/>
            <p:cNvGrpSpPr/>
            <p:nvPr/>
          </p:nvGrpSpPr>
          <p:grpSpPr>
            <a:xfrm>
              <a:off x="2169996" y="4933215"/>
              <a:ext cx="808805" cy="215444"/>
              <a:chOff x="2229329" y="4933215"/>
              <a:chExt cx="808805" cy="215444"/>
            </a:xfrm>
          </p:grpSpPr>
          <p:sp>
            <p:nvSpPr>
              <p:cNvPr id="37" name="TextBox 36"/>
              <p:cNvSpPr txBox="1"/>
              <p:nvPr/>
            </p:nvSpPr>
            <p:spPr>
              <a:xfrm>
                <a:off x="2329709"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de.firpo.ru</a:t>
                </a:r>
                <a:endParaRPr lang="ru-RU" sz="2000" dirty="0">
                  <a:latin typeface="Akrobat SemiBold" panose="00000700000000000000" pitchFamily="50" charset="-52"/>
                </a:endParaRPr>
              </a:p>
            </p:txBody>
          </p:sp>
          <p:pic>
            <p:nvPicPr>
              <p:cNvPr id="38" name="Рисунок 37"/>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229329" y="4960014"/>
                <a:ext cx="144000" cy="144000"/>
              </a:xfrm>
              <a:prstGeom prst="rect">
                <a:avLst/>
              </a:prstGeom>
            </p:spPr>
          </p:pic>
        </p:grpSp>
        <p:grpSp>
          <p:nvGrpSpPr>
            <p:cNvPr id="34" name="Группа 33"/>
            <p:cNvGrpSpPr/>
            <p:nvPr/>
          </p:nvGrpSpPr>
          <p:grpSpPr>
            <a:xfrm>
              <a:off x="3950595" y="4933215"/>
              <a:ext cx="1070308" cy="215444"/>
              <a:chOff x="4014585" y="4933215"/>
              <a:chExt cx="1070308" cy="215444"/>
            </a:xfrm>
          </p:grpSpPr>
          <p:pic>
            <p:nvPicPr>
              <p:cNvPr id="35" name="Рисунок 34"/>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014585" y="4984014"/>
                <a:ext cx="144000" cy="96000"/>
              </a:xfrm>
              <a:prstGeom prst="rect">
                <a:avLst/>
              </a:prstGeom>
            </p:spPr>
          </p:pic>
          <p:sp>
            <p:nvSpPr>
              <p:cNvPr id="36" name="TextBox 35"/>
              <p:cNvSpPr txBox="1"/>
              <p:nvPr/>
            </p:nvSpPr>
            <p:spPr>
              <a:xfrm>
                <a:off x="4118549" y="4933215"/>
                <a:ext cx="966344"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vk.com/de_spo</a:t>
                </a:r>
                <a:endParaRPr lang="ru-RU" sz="1000" dirty="0">
                  <a:latin typeface="Akrobat SemiBold" panose="00000700000000000000" pitchFamily="50" charset="-52"/>
                </a:endParaRPr>
              </a:p>
            </p:txBody>
          </p:sp>
        </p:grpSp>
      </p:grpSp>
      <p:pic>
        <p:nvPicPr>
          <p:cNvPr id="6148" name="Picture 4">
            <a:extLst>
              <a:ext uri="{FF2B5EF4-FFF2-40B4-BE49-F238E27FC236}">
                <a16:creationId xmlns:a16="http://schemas.microsoft.com/office/drawing/2014/main" id="{6AE19D2B-F9E7-43C1-AEA0-A1968BE92751}"/>
              </a:ext>
            </a:extLst>
          </p:cNvPr>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9" t="6399" r="8340" b="5261"/>
          <a:stretch/>
        </p:blipFill>
        <p:spPr bwMode="auto">
          <a:xfrm>
            <a:off x="3042465" y="-385"/>
            <a:ext cx="2104259" cy="1140987"/>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2582898E-4CC9-4DB7-9196-DD867C9E96BB}"/>
              </a:ext>
            </a:extLst>
          </p:cNvPr>
          <p:cNvSpPr txBox="1"/>
          <p:nvPr/>
        </p:nvSpPr>
        <p:spPr>
          <a:xfrm>
            <a:off x="3714060" y="1053182"/>
            <a:ext cx="972540" cy="369332"/>
          </a:xfrm>
          <a:prstGeom prst="rect">
            <a:avLst/>
          </a:prstGeom>
          <a:noFill/>
        </p:spPr>
        <p:txBody>
          <a:bodyPr wrap="square">
            <a:spAutoFit/>
          </a:bodyPr>
          <a:lstStyle/>
          <a:p>
            <a:r>
              <a:rPr lang="ru-RU" dirty="0">
                <a:solidFill>
                  <a:srgbClr val="5543C1"/>
                </a:solidFill>
                <a:latin typeface="Akrobat ExtraBold" panose="00000900000000000000" pitchFamily="50" charset="-52"/>
              </a:rPr>
              <a:t>ВОПРОС</a:t>
            </a:r>
          </a:p>
        </p:txBody>
      </p:sp>
      <p:sp>
        <p:nvSpPr>
          <p:cNvPr id="24" name="Облачко с текстом: прямоугольное со скругленными углами 23">
            <a:extLst>
              <a:ext uri="{FF2B5EF4-FFF2-40B4-BE49-F238E27FC236}">
                <a16:creationId xmlns:a16="http://schemas.microsoft.com/office/drawing/2014/main" id="{DD815B91-8CE2-444D-852D-09136147F8D5}"/>
              </a:ext>
            </a:extLst>
          </p:cNvPr>
          <p:cNvSpPr/>
          <p:nvPr/>
        </p:nvSpPr>
        <p:spPr>
          <a:xfrm>
            <a:off x="1737360" y="93442"/>
            <a:ext cx="1670431" cy="830997"/>
          </a:xfrm>
          <a:prstGeom prst="wedgeRoundRectCallout">
            <a:avLst>
              <a:gd name="adj1" fmla="val 65021"/>
              <a:gd name="adj2" fmla="val -19078"/>
              <a:gd name="adj3" fmla="val 16667"/>
            </a:avLst>
          </a:prstGeom>
          <a:solidFill>
            <a:srgbClr val="E8E5F7"/>
          </a:solidFill>
          <a:ln>
            <a:solidFill>
              <a:srgbClr val="64CC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a:p>
            <a:pPr algn="ctr"/>
            <a:endParaRPr lang="ru-RU" dirty="0"/>
          </a:p>
        </p:txBody>
      </p:sp>
      <p:sp>
        <p:nvSpPr>
          <p:cNvPr id="25" name="TextBox 24">
            <a:extLst>
              <a:ext uri="{FF2B5EF4-FFF2-40B4-BE49-F238E27FC236}">
                <a16:creationId xmlns:a16="http://schemas.microsoft.com/office/drawing/2014/main" id="{DDF706A9-601A-4984-B036-D8E3CD0BEF76}"/>
              </a:ext>
            </a:extLst>
          </p:cNvPr>
          <p:cNvSpPr txBox="1"/>
          <p:nvPr/>
        </p:nvSpPr>
        <p:spPr>
          <a:xfrm>
            <a:off x="1722120" y="76885"/>
            <a:ext cx="1670431" cy="830997"/>
          </a:xfrm>
          <a:prstGeom prst="rect">
            <a:avLst/>
          </a:prstGeom>
          <a:noFill/>
        </p:spPr>
        <p:txBody>
          <a:bodyPr wrap="square" rtlCol="0">
            <a:spAutoFit/>
          </a:bodyPr>
          <a:lstStyle/>
          <a:p>
            <a:pPr algn="ctr"/>
            <a:r>
              <a:rPr lang="ru-RU" sz="1200" dirty="0">
                <a:solidFill>
                  <a:srgbClr val="2C3C89"/>
                </a:solidFill>
                <a:latin typeface="Akrobat ExtraBold" panose="00000900000000000000" pitchFamily="50" charset="-52"/>
              </a:rPr>
              <a:t>Мы очень волнуемся перед экзаменом. </a:t>
            </a:r>
            <a:br>
              <a:rPr lang="ru-RU" sz="1200" dirty="0">
                <a:solidFill>
                  <a:srgbClr val="2C3C89"/>
                </a:solidFill>
                <a:latin typeface="Akrobat ExtraBold" panose="00000900000000000000" pitchFamily="50" charset="-52"/>
              </a:rPr>
            </a:br>
            <a:r>
              <a:rPr lang="ru-RU" sz="1200" dirty="0">
                <a:solidFill>
                  <a:srgbClr val="2C3C89"/>
                </a:solidFill>
                <a:latin typeface="Akrobat ExtraBold" panose="00000900000000000000" pitchFamily="50" charset="-52"/>
              </a:rPr>
              <a:t>А можно заранее узнать, какие будут задания?</a:t>
            </a:r>
          </a:p>
        </p:txBody>
      </p:sp>
      <p:sp>
        <p:nvSpPr>
          <p:cNvPr id="26" name="TextBox 2">
            <a:extLst>
              <a:ext uri="{FF2B5EF4-FFF2-40B4-BE49-F238E27FC236}">
                <a16:creationId xmlns:a16="http://schemas.microsoft.com/office/drawing/2014/main" id="{198DBCD1-E773-4DF6-8511-BDB326D06EAD}"/>
              </a:ext>
            </a:extLst>
          </p:cNvPr>
          <p:cNvSpPr txBox="1"/>
          <p:nvPr/>
        </p:nvSpPr>
        <p:spPr>
          <a:xfrm>
            <a:off x="-194817" y="1216377"/>
            <a:ext cx="3633915" cy="501182"/>
          </a:xfrm>
          <a:prstGeom prst="roundRect">
            <a:avLst>
              <a:gd name="adj" fmla="val 19379"/>
            </a:avLst>
          </a:prstGeom>
          <a:solidFill>
            <a:srgbClr val="05A198"/>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29" name="Прямоугольник 28">
            <a:extLst>
              <a:ext uri="{FF2B5EF4-FFF2-40B4-BE49-F238E27FC236}">
                <a16:creationId xmlns:a16="http://schemas.microsoft.com/office/drawing/2014/main" id="{94534260-3AE8-46F8-9455-8FC30A5BE2D2}"/>
              </a:ext>
            </a:extLst>
          </p:cNvPr>
          <p:cNvSpPr/>
          <p:nvPr/>
        </p:nvSpPr>
        <p:spPr>
          <a:xfrm>
            <a:off x="51512" y="1260493"/>
            <a:ext cx="3371695" cy="430887"/>
          </a:xfrm>
          <a:prstGeom prst="rect">
            <a:avLst/>
          </a:prstGeom>
        </p:spPr>
        <p:txBody>
          <a:bodyPr wrap="square">
            <a:spAutoFit/>
          </a:bodyPr>
          <a:lstStyle/>
          <a:p>
            <a:pPr algn="ctr"/>
            <a:r>
              <a:rPr lang="ru-RU" sz="1100" dirty="0">
                <a:solidFill>
                  <a:schemeClr val="bg1"/>
                </a:solidFill>
                <a:latin typeface="Akrobat ExtraBold" panose="00000900000000000000" pitchFamily="50" charset="-52"/>
              </a:rPr>
              <a:t>Пункт 32 Порядка ГИА СПО </a:t>
            </a:r>
            <a:br>
              <a:rPr lang="ru-RU" sz="1100" dirty="0">
                <a:solidFill>
                  <a:schemeClr val="bg1"/>
                </a:solidFill>
                <a:latin typeface="Akrobat ExtraBold" panose="00000900000000000000" pitchFamily="50" charset="-52"/>
              </a:rPr>
            </a:br>
            <a:r>
              <a:rPr lang="ru-RU" sz="1100" dirty="0">
                <a:solidFill>
                  <a:schemeClr val="bg1"/>
                </a:solidFill>
                <a:latin typeface="Akrobat ExtraBold" panose="00000900000000000000" pitchFamily="50" charset="-52"/>
              </a:rPr>
              <a:t>(приказ </a:t>
            </a:r>
            <a:r>
              <a:rPr lang="ru-RU" sz="1100" dirty="0" err="1">
                <a:solidFill>
                  <a:schemeClr val="bg1"/>
                </a:solidFill>
                <a:latin typeface="Akrobat ExtraBold" panose="00000900000000000000" pitchFamily="50" charset="-52"/>
              </a:rPr>
              <a:t>Минпросвещения</a:t>
            </a:r>
            <a:r>
              <a:rPr lang="ru-RU" sz="1100" dirty="0">
                <a:solidFill>
                  <a:schemeClr val="bg1"/>
                </a:solidFill>
                <a:latin typeface="Akrobat ExtraBold" panose="00000900000000000000" pitchFamily="50" charset="-52"/>
              </a:rPr>
              <a:t> России от 08.11.2021 </a:t>
            </a:r>
            <a:r>
              <a:rPr lang="ru-RU" sz="1100" dirty="0">
                <a:solidFill>
                  <a:schemeClr val="bg1"/>
                </a:solidFill>
                <a:latin typeface="Arial Narrow" panose="020B0606020202030204" pitchFamily="34" charset="0"/>
              </a:rPr>
              <a:t>№</a:t>
            </a:r>
            <a:r>
              <a:rPr lang="ru-RU" sz="1100" dirty="0">
                <a:solidFill>
                  <a:schemeClr val="bg1"/>
                </a:solidFill>
                <a:latin typeface="Akrobat ExtraBold" panose="00000900000000000000" pitchFamily="50" charset="-52"/>
              </a:rPr>
              <a:t> 800)</a:t>
            </a:r>
          </a:p>
        </p:txBody>
      </p:sp>
      <p:sp>
        <p:nvSpPr>
          <p:cNvPr id="30" name="Google Shape;170;p17">
            <a:extLst>
              <a:ext uri="{FF2B5EF4-FFF2-40B4-BE49-F238E27FC236}">
                <a16:creationId xmlns:a16="http://schemas.microsoft.com/office/drawing/2014/main" id="{6BAD056A-C5C0-4EE8-A77B-2A25FB0821B0}"/>
              </a:ext>
            </a:extLst>
          </p:cNvPr>
          <p:cNvSpPr txBox="1"/>
          <p:nvPr/>
        </p:nvSpPr>
        <p:spPr>
          <a:xfrm>
            <a:off x="197785" y="2229033"/>
            <a:ext cx="4927585" cy="607103"/>
          </a:xfrm>
          <a:prstGeom prst="rect">
            <a:avLst/>
          </a:prstGeom>
          <a:noFill/>
          <a:ln>
            <a:noFill/>
          </a:ln>
        </p:spPr>
        <p:txBody>
          <a:bodyPr spcFirstLastPara="1" wrap="square" lIns="121900" tIns="121900" rIns="121900" bIns="121900" anchor="ctr" anchorCtr="0">
            <a:noAutofit/>
          </a:bodyPr>
          <a:lstStyle>
            <a:defPPr>
              <a:defRPr lang="ru-RU"/>
            </a:defPPr>
            <a:lvl1pPr>
              <a:lnSpc>
                <a:spcPct val="90000"/>
              </a:lnSpc>
              <a:spcAft>
                <a:spcPts val="1000"/>
              </a:spcAft>
              <a:defRPr b="1">
                <a:latin typeface="+mj-lt"/>
              </a:defRPr>
            </a:lvl1pPr>
          </a:lstStyle>
          <a:p>
            <a:pPr>
              <a:lnSpc>
                <a:spcPct val="114000"/>
              </a:lnSpc>
            </a:pPr>
            <a:r>
              <a:rPr lang="ru-RU" sz="1100" dirty="0">
                <a:solidFill>
                  <a:srgbClr val="2C3C89"/>
                </a:solidFill>
                <a:latin typeface="Akrobat ExtraBold" panose="00000900000000000000" pitchFamily="50" charset="-52"/>
              </a:rPr>
              <a:t>Задания и ответы на них заранее узнать нельзя. Снизить волнение поможет подготовительный день</a:t>
            </a:r>
          </a:p>
        </p:txBody>
      </p:sp>
      <p:sp>
        <p:nvSpPr>
          <p:cNvPr id="39" name="Google Shape;171;p17">
            <a:extLst>
              <a:ext uri="{FF2B5EF4-FFF2-40B4-BE49-F238E27FC236}">
                <a16:creationId xmlns:a16="http://schemas.microsoft.com/office/drawing/2014/main" id="{B3F4DA50-01DD-44CD-9B35-AD954EA7E6BF}"/>
              </a:ext>
            </a:extLst>
          </p:cNvPr>
          <p:cNvSpPr txBox="1"/>
          <p:nvPr/>
        </p:nvSpPr>
        <p:spPr>
          <a:xfrm>
            <a:off x="222924" y="2685957"/>
            <a:ext cx="4877305" cy="1258313"/>
          </a:xfrm>
          <a:prstGeom prst="rect">
            <a:avLst/>
          </a:prstGeom>
          <a:noFill/>
          <a:ln>
            <a:noFill/>
          </a:ln>
        </p:spPr>
        <p:txBody>
          <a:bodyPr spcFirstLastPara="1" wrap="square" lIns="121900" tIns="121900" rIns="121900" bIns="121900" anchor="t" anchorCtr="0">
            <a:noAutofit/>
          </a:bodyPr>
          <a:lstStyle/>
          <a:p>
            <a:pPr>
              <a:lnSpc>
                <a:spcPct val="114000"/>
              </a:lnSpc>
              <a:spcAft>
                <a:spcPts val="300"/>
              </a:spcAft>
            </a:pP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Выпускник за 1 день до</a:t>
            </a:r>
            <a:r>
              <a:rPr lang="en-US"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 </a:t>
            </a: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демонстрационного экзамена (ДЭ) участвует в подготовительном дне </a:t>
            </a:r>
            <a:b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b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в центре проведения ДЭ:</a:t>
            </a:r>
          </a:p>
          <a:p>
            <a:pPr marL="180975" indent="-180975">
              <a:lnSpc>
                <a:spcPct val="114000"/>
              </a:lnSpc>
              <a:spcAft>
                <a:spcPts val="300"/>
              </a:spcAft>
              <a:buFont typeface="Arial" panose="020B0604020202020204" pitchFamily="34" charset="0"/>
              <a:buChar char="•"/>
            </a:pP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знакомится со своим рабочим местом, условиями оказания первичной медицинской помощи, требованиями охраны труда и безопасности производства;</a:t>
            </a:r>
          </a:p>
          <a:p>
            <a:pPr marL="180975" indent="-180975">
              <a:lnSpc>
                <a:spcPct val="114000"/>
              </a:lnSpc>
              <a:spcAft>
                <a:spcPts val="300"/>
              </a:spcAft>
              <a:buFont typeface="Arial" panose="020B0604020202020204" pitchFamily="34" charset="0"/>
              <a:buChar char="•"/>
            </a:pP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повторно знакомится с планом проведения ДЭ;</a:t>
            </a:r>
          </a:p>
          <a:p>
            <a:pPr marL="180975" indent="-180975">
              <a:lnSpc>
                <a:spcPct val="114000"/>
              </a:lnSpc>
              <a:spcAft>
                <a:spcPts val="300"/>
              </a:spcAft>
              <a:buFont typeface="Arial" panose="020B0604020202020204" pitchFamily="34" charset="0"/>
              <a:buChar char="•"/>
            </a:pP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подписывает протоколы об ознакомлении участников с требованиями охраны труда, </a:t>
            </a:r>
            <a:b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b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о распределении рабочих мест между участниками</a:t>
            </a:r>
          </a:p>
        </p:txBody>
      </p:sp>
      <p:sp>
        <p:nvSpPr>
          <p:cNvPr id="40" name="TextBox 2">
            <a:extLst>
              <a:ext uri="{FF2B5EF4-FFF2-40B4-BE49-F238E27FC236}">
                <a16:creationId xmlns:a16="http://schemas.microsoft.com/office/drawing/2014/main" id="{41BBEF44-70CE-42C4-8F8B-6F73926895A5}"/>
              </a:ext>
            </a:extLst>
          </p:cNvPr>
          <p:cNvSpPr txBox="1"/>
          <p:nvPr/>
        </p:nvSpPr>
        <p:spPr>
          <a:xfrm>
            <a:off x="3320483" y="1493833"/>
            <a:ext cx="2080046" cy="451054"/>
          </a:xfrm>
          <a:prstGeom prst="roundRect">
            <a:avLst>
              <a:gd name="adj" fmla="val 19379"/>
            </a:avLst>
          </a:prstGeom>
          <a:solidFill>
            <a:srgbClr val="5543C1"/>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41" name="TextBox 40">
            <a:extLst>
              <a:ext uri="{FF2B5EF4-FFF2-40B4-BE49-F238E27FC236}">
                <a16:creationId xmlns:a16="http://schemas.microsoft.com/office/drawing/2014/main" id="{06E91A4F-49DB-4E48-B2E4-A818A1C521B8}"/>
              </a:ext>
            </a:extLst>
          </p:cNvPr>
          <p:cNvSpPr txBox="1"/>
          <p:nvPr/>
        </p:nvSpPr>
        <p:spPr>
          <a:xfrm>
            <a:off x="3834624" y="1533772"/>
            <a:ext cx="972540" cy="369332"/>
          </a:xfrm>
          <a:prstGeom prst="rect">
            <a:avLst/>
          </a:prstGeom>
          <a:noFill/>
        </p:spPr>
        <p:txBody>
          <a:bodyPr wrap="square">
            <a:spAutoFit/>
          </a:bodyPr>
          <a:lstStyle/>
          <a:p>
            <a:r>
              <a:rPr lang="ru-RU" dirty="0">
                <a:solidFill>
                  <a:schemeClr val="bg1"/>
                </a:solidFill>
                <a:latin typeface="Akrobat ExtraBold" panose="00000900000000000000" pitchFamily="50" charset="-52"/>
              </a:rPr>
              <a:t>ОТВЕТ</a:t>
            </a:r>
            <a:endParaRPr lang="ru-RU" dirty="0">
              <a:solidFill>
                <a:schemeClr val="bg1"/>
              </a:solidFill>
            </a:endParaRPr>
          </a:p>
        </p:txBody>
      </p:sp>
    </p:spTree>
    <p:extLst>
      <p:ext uri="{BB962C8B-B14F-4D97-AF65-F5344CB8AC3E}">
        <p14:creationId xmlns:p14="http://schemas.microsoft.com/office/powerpoint/2010/main" val="361078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398979CA-0B28-48D5-9DEA-740996379ED7}"/>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61" t="9264" r="7266"/>
          <a:stretch/>
        </p:blipFill>
        <p:spPr bwMode="auto">
          <a:xfrm>
            <a:off x="3498573" y="-1"/>
            <a:ext cx="1623392" cy="1101129"/>
          </a:xfrm>
          <a:prstGeom prst="rect">
            <a:avLst/>
          </a:prstGeom>
          <a:noFill/>
          <a:extLst>
            <a:ext uri="{909E8E84-426E-40DD-AFC4-6F175D3DCCD1}">
              <a14:hiddenFill xmlns:a14="http://schemas.microsoft.com/office/drawing/2010/main">
                <a:solidFill>
                  <a:srgbClr val="FFFFFF"/>
                </a:solidFill>
              </a14:hiddenFill>
            </a:ext>
          </a:extLst>
        </p:spPr>
      </p:pic>
      <p:grpSp>
        <p:nvGrpSpPr>
          <p:cNvPr id="3" name="Группа 2"/>
          <p:cNvGrpSpPr/>
          <p:nvPr/>
        </p:nvGrpSpPr>
        <p:grpSpPr>
          <a:xfrm>
            <a:off x="-1702747" y="-752147"/>
            <a:ext cx="3405494" cy="1504293"/>
            <a:chOff x="-1702747" y="-752147"/>
            <a:chExt cx="3405494" cy="1504293"/>
          </a:xfrm>
        </p:grpSpPr>
        <p:sp>
          <p:nvSpPr>
            <p:cNvPr id="57" name="Прямоугольник 18"/>
            <p:cNvSpPr/>
            <p:nvPr/>
          </p:nvSpPr>
          <p:spPr>
            <a:xfrm>
              <a:off x="-1702747" y="-752147"/>
              <a:ext cx="3405494" cy="1504293"/>
            </a:xfrm>
            <a:prstGeom prst="roundRect">
              <a:avLst>
                <a:gd name="adj" fmla="val 43696"/>
              </a:avLst>
            </a:prstGeom>
            <a:gradFill>
              <a:gsLst>
                <a:gs pos="90000">
                  <a:srgbClr val="00A098"/>
                </a:gs>
                <a:gs pos="5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pic>
          <p:nvPicPr>
            <p:cNvPr id="58" name="Рисунок 5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4360" y="157987"/>
              <a:ext cx="643211" cy="420958"/>
            </a:xfrm>
            <a:prstGeom prst="rect">
              <a:avLst/>
            </a:prstGeom>
          </p:spPr>
        </p:pic>
        <p:pic>
          <p:nvPicPr>
            <p:cNvPr id="59" name="Рисунок 58"/>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7786" y="157987"/>
              <a:ext cx="439260" cy="420958"/>
            </a:xfrm>
            <a:prstGeom prst="rect">
              <a:avLst/>
            </a:prstGeom>
          </p:spPr>
        </p:pic>
      </p:grpSp>
      <p:grpSp>
        <p:nvGrpSpPr>
          <p:cNvPr id="2" name="Группа 1"/>
          <p:cNvGrpSpPr/>
          <p:nvPr/>
        </p:nvGrpSpPr>
        <p:grpSpPr>
          <a:xfrm>
            <a:off x="-223470" y="4912668"/>
            <a:ext cx="6251604" cy="1504293"/>
            <a:chOff x="-223470" y="4912668"/>
            <a:chExt cx="6251604" cy="1504293"/>
          </a:xfrm>
        </p:grpSpPr>
        <p:sp>
          <p:nvSpPr>
            <p:cNvPr id="28" name="Прямоугольник 18"/>
            <p:cNvSpPr/>
            <p:nvPr/>
          </p:nvSpPr>
          <p:spPr>
            <a:xfrm>
              <a:off x="-223470" y="4912668"/>
              <a:ext cx="6251604" cy="1504293"/>
            </a:xfrm>
            <a:prstGeom prst="roundRect">
              <a:avLst>
                <a:gd name="adj" fmla="val 50000"/>
              </a:avLst>
            </a:prstGeom>
            <a:gradFill>
              <a:gsLst>
                <a:gs pos="0">
                  <a:srgbClr val="00A098"/>
                </a:gs>
                <a:gs pos="6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grpSp>
          <p:nvGrpSpPr>
            <p:cNvPr id="31" name="Группа 30"/>
            <p:cNvGrpSpPr/>
            <p:nvPr/>
          </p:nvGrpSpPr>
          <p:grpSpPr>
            <a:xfrm>
              <a:off x="1344440" y="4933215"/>
              <a:ext cx="805109" cy="215444"/>
              <a:chOff x="1315720" y="4933215"/>
              <a:chExt cx="805109" cy="215444"/>
            </a:xfrm>
          </p:grpSpPr>
          <p:pic>
            <p:nvPicPr>
              <p:cNvPr id="54" name="Рисунок 53"/>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15720" y="4978014"/>
                <a:ext cx="144000" cy="108000"/>
              </a:xfrm>
              <a:prstGeom prst="rect">
                <a:avLst/>
              </a:prstGeom>
            </p:spPr>
          </p:pic>
          <p:sp>
            <p:nvSpPr>
              <p:cNvPr id="55" name="TextBox 54"/>
              <p:cNvSpPr txBox="1"/>
              <p:nvPr/>
            </p:nvSpPr>
            <p:spPr>
              <a:xfrm>
                <a:off x="1412404"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hd.firpo.ru</a:t>
                </a:r>
                <a:endParaRPr lang="ru-RU" sz="2000" dirty="0">
                  <a:latin typeface="Akrobat SemiBold" panose="00000700000000000000" pitchFamily="50" charset="-52"/>
                </a:endParaRPr>
              </a:p>
            </p:txBody>
          </p:sp>
        </p:grpSp>
        <p:grpSp>
          <p:nvGrpSpPr>
            <p:cNvPr id="32" name="Группа 31"/>
            <p:cNvGrpSpPr/>
            <p:nvPr/>
          </p:nvGrpSpPr>
          <p:grpSpPr>
            <a:xfrm>
              <a:off x="2999248" y="4933215"/>
              <a:ext cx="942330" cy="215444"/>
              <a:chOff x="3025293" y="4933215"/>
              <a:chExt cx="942330" cy="215444"/>
            </a:xfrm>
          </p:grpSpPr>
          <p:pic>
            <p:nvPicPr>
              <p:cNvPr id="52" name="Рисунок 51"/>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25293" y="4968014"/>
                <a:ext cx="144000" cy="128000"/>
              </a:xfrm>
              <a:prstGeom prst="rect">
                <a:avLst/>
              </a:prstGeom>
            </p:spPr>
          </p:pic>
          <p:sp>
            <p:nvSpPr>
              <p:cNvPr id="53" name="TextBox 52"/>
              <p:cNvSpPr txBox="1"/>
              <p:nvPr/>
            </p:nvSpPr>
            <p:spPr>
              <a:xfrm>
                <a:off x="3129898" y="4933215"/>
                <a:ext cx="8377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t.me/de_spo</a:t>
                </a:r>
                <a:endParaRPr lang="ru-RU" sz="2000" dirty="0">
                  <a:latin typeface="Akrobat SemiBold" panose="00000700000000000000" pitchFamily="50" charset="-52"/>
                </a:endParaRPr>
              </a:p>
            </p:txBody>
          </p:sp>
        </p:grpSp>
        <p:grpSp>
          <p:nvGrpSpPr>
            <p:cNvPr id="33" name="Группа 32"/>
            <p:cNvGrpSpPr/>
            <p:nvPr/>
          </p:nvGrpSpPr>
          <p:grpSpPr>
            <a:xfrm>
              <a:off x="2169996" y="4933215"/>
              <a:ext cx="808805" cy="215444"/>
              <a:chOff x="2229329" y="4933215"/>
              <a:chExt cx="808805" cy="215444"/>
            </a:xfrm>
          </p:grpSpPr>
          <p:sp>
            <p:nvSpPr>
              <p:cNvPr id="37" name="TextBox 36"/>
              <p:cNvSpPr txBox="1"/>
              <p:nvPr/>
            </p:nvSpPr>
            <p:spPr>
              <a:xfrm>
                <a:off x="2329709"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de.firpo.ru</a:t>
                </a:r>
                <a:endParaRPr lang="ru-RU" sz="2000" dirty="0">
                  <a:latin typeface="Akrobat SemiBold" panose="00000700000000000000" pitchFamily="50" charset="-52"/>
                </a:endParaRPr>
              </a:p>
            </p:txBody>
          </p:sp>
          <p:pic>
            <p:nvPicPr>
              <p:cNvPr id="38" name="Рисунок 37"/>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229329" y="4960014"/>
                <a:ext cx="144000" cy="144000"/>
              </a:xfrm>
              <a:prstGeom prst="rect">
                <a:avLst/>
              </a:prstGeom>
            </p:spPr>
          </p:pic>
        </p:grpSp>
        <p:grpSp>
          <p:nvGrpSpPr>
            <p:cNvPr id="34" name="Группа 33"/>
            <p:cNvGrpSpPr/>
            <p:nvPr/>
          </p:nvGrpSpPr>
          <p:grpSpPr>
            <a:xfrm>
              <a:off x="3950595" y="4933215"/>
              <a:ext cx="1070308" cy="215444"/>
              <a:chOff x="4014585" y="4933215"/>
              <a:chExt cx="1070308" cy="215444"/>
            </a:xfrm>
          </p:grpSpPr>
          <p:pic>
            <p:nvPicPr>
              <p:cNvPr id="35" name="Рисунок 34"/>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014585" y="4984014"/>
                <a:ext cx="144000" cy="96000"/>
              </a:xfrm>
              <a:prstGeom prst="rect">
                <a:avLst/>
              </a:prstGeom>
            </p:spPr>
          </p:pic>
          <p:sp>
            <p:nvSpPr>
              <p:cNvPr id="36" name="TextBox 35"/>
              <p:cNvSpPr txBox="1"/>
              <p:nvPr/>
            </p:nvSpPr>
            <p:spPr>
              <a:xfrm>
                <a:off x="4118549" y="4933215"/>
                <a:ext cx="966344"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vk.com/de_spo</a:t>
                </a:r>
                <a:endParaRPr lang="ru-RU" sz="1000" dirty="0">
                  <a:latin typeface="Akrobat SemiBold" panose="00000700000000000000" pitchFamily="50" charset="-52"/>
                </a:endParaRPr>
              </a:p>
            </p:txBody>
          </p:sp>
        </p:grpSp>
      </p:grpSp>
      <p:sp>
        <p:nvSpPr>
          <p:cNvPr id="25" name="Облачко с текстом: прямоугольное со скругленными углами 24">
            <a:extLst>
              <a:ext uri="{FF2B5EF4-FFF2-40B4-BE49-F238E27FC236}">
                <a16:creationId xmlns:a16="http://schemas.microsoft.com/office/drawing/2014/main" id="{233C29BC-01F0-423D-BA7D-C8C07CE76301}"/>
              </a:ext>
            </a:extLst>
          </p:cNvPr>
          <p:cNvSpPr/>
          <p:nvPr/>
        </p:nvSpPr>
        <p:spPr>
          <a:xfrm>
            <a:off x="1780893" y="71882"/>
            <a:ext cx="1623391" cy="808635"/>
          </a:xfrm>
          <a:prstGeom prst="wedgeRoundRectCallout">
            <a:avLst>
              <a:gd name="adj1" fmla="val 87619"/>
              <a:gd name="adj2" fmla="val 4901"/>
              <a:gd name="adj3" fmla="val 16667"/>
            </a:avLst>
          </a:prstGeom>
          <a:solidFill>
            <a:srgbClr val="E8E5F7"/>
          </a:solidFill>
          <a:ln>
            <a:solidFill>
              <a:srgbClr val="64CC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a:p>
            <a:pPr algn="ctr"/>
            <a:endParaRPr lang="ru-RU" dirty="0"/>
          </a:p>
        </p:txBody>
      </p:sp>
      <p:sp>
        <p:nvSpPr>
          <p:cNvPr id="26" name="TextBox 25">
            <a:extLst>
              <a:ext uri="{FF2B5EF4-FFF2-40B4-BE49-F238E27FC236}">
                <a16:creationId xmlns:a16="http://schemas.microsoft.com/office/drawing/2014/main" id="{ABABEC69-BD31-40BB-9ED2-877DFF1A3E21}"/>
              </a:ext>
            </a:extLst>
          </p:cNvPr>
          <p:cNvSpPr txBox="1"/>
          <p:nvPr/>
        </p:nvSpPr>
        <p:spPr>
          <a:xfrm>
            <a:off x="1814520" y="73603"/>
            <a:ext cx="1587283" cy="830997"/>
          </a:xfrm>
          <a:prstGeom prst="rect">
            <a:avLst/>
          </a:prstGeom>
          <a:noFill/>
        </p:spPr>
        <p:txBody>
          <a:bodyPr wrap="square" rtlCol="0">
            <a:spAutoFit/>
          </a:bodyPr>
          <a:lstStyle/>
          <a:p>
            <a:pPr algn="ctr"/>
            <a:r>
              <a:rPr lang="ru-RU" sz="1200" dirty="0">
                <a:solidFill>
                  <a:srgbClr val="2C3C89"/>
                </a:solidFill>
                <a:latin typeface="Akrobat ExtraBold" panose="00000900000000000000" pitchFamily="50" charset="-52"/>
              </a:rPr>
              <a:t>Как мы можем </a:t>
            </a:r>
          </a:p>
          <a:p>
            <a:pPr algn="ctr"/>
            <a:r>
              <a:rPr lang="ru-RU" sz="1200" dirty="0">
                <a:solidFill>
                  <a:srgbClr val="2C3C89"/>
                </a:solidFill>
                <a:latin typeface="Akrobat ExtraBold" panose="00000900000000000000" pitchFamily="50" charset="-52"/>
              </a:rPr>
              <a:t>узнать результаты демонстрационного экзамена?</a:t>
            </a:r>
          </a:p>
        </p:txBody>
      </p:sp>
      <p:sp>
        <p:nvSpPr>
          <p:cNvPr id="29" name="TextBox 28">
            <a:extLst>
              <a:ext uri="{FF2B5EF4-FFF2-40B4-BE49-F238E27FC236}">
                <a16:creationId xmlns:a16="http://schemas.microsoft.com/office/drawing/2014/main" id="{DEABE40E-4F16-4632-9809-40A4A917EFA9}"/>
              </a:ext>
            </a:extLst>
          </p:cNvPr>
          <p:cNvSpPr txBox="1"/>
          <p:nvPr/>
        </p:nvSpPr>
        <p:spPr>
          <a:xfrm>
            <a:off x="3823999" y="891446"/>
            <a:ext cx="972540" cy="369332"/>
          </a:xfrm>
          <a:prstGeom prst="rect">
            <a:avLst/>
          </a:prstGeom>
          <a:noFill/>
        </p:spPr>
        <p:txBody>
          <a:bodyPr wrap="square">
            <a:spAutoFit/>
          </a:bodyPr>
          <a:lstStyle/>
          <a:p>
            <a:r>
              <a:rPr lang="ru-RU" dirty="0">
                <a:solidFill>
                  <a:srgbClr val="5543C1"/>
                </a:solidFill>
                <a:latin typeface="Akrobat ExtraBold" panose="00000900000000000000" pitchFamily="50" charset="-52"/>
              </a:rPr>
              <a:t>ВОПРОС</a:t>
            </a:r>
          </a:p>
        </p:txBody>
      </p:sp>
      <p:sp>
        <p:nvSpPr>
          <p:cNvPr id="30" name="TextBox 2">
            <a:extLst>
              <a:ext uri="{FF2B5EF4-FFF2-40B4-BE49-F238E27FC236}">
                <a16:creationId xmlns:a16="http://schemas.microsoft.com/office/drawing/2014/main" id="{85B7BED9-050D-4289-8727-8938D561BD5A}"/>
              </a:ext>
            </a:extLst>
          </p:cNvPr>
          <p:cNvSpPr txBox="1"/>
          <p:nvPr/>
        </p:nvSpPr>
        <p:spPr>
          <a:xfrm>
            <a:off x="-223470" y="1035251"/>
            <a:ext cx="3643897" cy="451054"/>
          </a:xfrm>
          <a:prstGeom prst="roundRect">
            <a:avLst>
              <a:gd name="adj" fmla="val 19379"/>
            </a:avLst>
          </a:prstGeom>
          <a:solidFill>
            <a:srgbClr val="05A198"/>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39" name="Прямоугольник 38">
            <a:extLst>
              <a:ext uri="{FF2B5EF4-FFF2-40B4-BE49-F238E27FC236}">
                <a16:creationId xmlns:a16="http://schemas.microsoft.com/office/drawing/2014/main" id="{5A4A6CD0-FDB9-4B64-ACDB-C9A0BCDF1AF8}"/>
              </a:ext>
            </a:extLst>
          </p:cNvPr>
          <p:cNvSpPr/>
          <p:nvPr/>
        </p:nvSpPr>
        <p:spPr>
          <a:xfrm>
            <a:off x="21463" y="3298876"/>
            <a:ext cx="5151669" cy="1015663"/>
          </a:xfrm>
          <a:prstGeom prst="rect">
            <a:avLst/>
          </a:prstGeom>
        </p:spPr>
        <p:txBody>
          <a:bodyPr wrap="square">
            <a:spAutoFit/>
          </a:bodyPr>
          <a:lstStyle/>
          <a:p>
            <a:pPr marL="182563" indent="-182563" algn="jus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Цифровой паспорт компетенций формируется по каждому участнику ДЭ</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в информационной системе оператора ДЭ. Информационная система обрабатывает внесенные баллы, синхронизирует с персональными данными в личных профилях участников и формирует электронный файл для каждого участника с  результатами выполнения экзаменационных заданий. </a:t>
            </a:r>
          </a:p>
          <a:p>
            <a:pPr marL="182563" indent="-182563" algn="jus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Выпускник может ознакомиться с результатами выполненных экзаменационных заданий в личном профиле в информационной системе оператора ДЭ</a:t>
            </a:r>
            <a:endParaRPr lang="ru-RU" sz="1000" dirty="0">
              <a:solidFill>
                <a:srgbClr val="2C3C89"/>
              </a:solidFill>
              <a:ea typeface="Calibri" panose="020F0502020204030204" pitchFamily="34" charset="0"/>
              <a:cs typeface="Times New Roman" panose="02020603050405020304" pitchFamily="18" charset="0"/>
            </a:endParaRPr>
          </a:p>
        </p:txBody>
      </p:sp>
      <p:sp>
        <p:nvSpPr>
          <p:cNvPr id="40" name="Прямоугольник 39">
            <a:extLst>
              <a:ext uri="{FF2B5EF4-FFF2-40B4-BE49-F238E27FC236}">
                <a16:creationId xmlns:a16="http://schemas.microsoft.com/office/drawing/2014/main" id="{570B26E7-7BE5-4857-86D7-3C3C6986238D}"/>
              </a:ext>
            </a:extLst>
          </p:cNvPr>
          <p:cNvSpPr/>
          <p:nvPr/>
        </p:nvSpPr>
        <p:spPr>
          <a:xfrm>
            <a:off x="32602" y="1956135"/>
            <a:ext cx="5119972" cy="1169551"/>
          </a:xfrm>
          <a:prstGeom prst="rect">
            <a:avLst/>
          </a:prstGeom>
        </p:spPr>
        <p:txBody>
          <a:bodyPr wrap="square">
            <a:spAutoFit/>
          </a:bodyPr>
          <a:lstStyle/>
          <a:p>
            <a:pPr marL="182563" indent="-182563" algn="jus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Результат работы экспертной группы – заполненный протокол проведения ДЭ,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в котором указан перечень участников и сумма баллов каждого экзаменуемого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за выполненное задание ДЭ.</a:t>
            </a:r>
          </a:p>
          <a:p>
            <a:pPr marL="182563" indent="-182563" algn="jus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Члены экспертной группы подписывают протокол, его утверждает главный эксперт и передает</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в государственную экзаменационную комиссию (ГЭК) для выставления оценок по итогам ГИА. </a:t>
            </a:r>
          </a:p>
          <a:p>
            <a:pPr marL="182563" indent="-182563" algn="jus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Оценки по итогам государственной итоговой аттестации (ГИА) участникам ДЭ сообщат в день подписания итогового протокола</a:t>
            </a:r>
          </a:p>
        </p:txBody>
      </p:sp>
      <p:sp>
        <p:nvSpPr>
          <p:cNvPr id="42" name="Прямоугольник 41">
            <a:extLst>
              <a:ext uri="{FF2B5EF4-FFF2-40B4-BE49-F238E27FC236}">
                <a16:creationId xmlns:a16="http://schemas.microsoft.com/office/drawing/2014/main" id="{6475EE2B-8A0C-40C1-A85D-2DB580BA038B}"/>
              </a:ext>
            </a:extLst>
          </p:cNvPr>
          <p:cNvSpPr/>
          <p:nvPr/>
        </p:nvSpPr>
        <p:spPr>
          <a:xfrm>
            <a:off x="126772" y="1055418"/>
            <a:ext cx="3266781" cy="430887"/>
          </a:xfrm>
          <a:prstGeom prst="rect">
            <a:avLst/>
          </a:prstGeom>
        </p:spPr>
        <p:txBody>
          <a:bodyPr wrap="square">
            <a:spAutoFit/>
          </a:bodyPr>
          <a:lstStyle/>
          <a:p>
            <a:pPr algn="ctr"/>
            <a:r>
              <a:rPr sz="1100" dirty="0">
                <a:solidFill>
                  <a:prstClr val="white"/>
                </a:solidFill>
                <a:latin typeface="Akrobat ExtraBold" panose="00000900000000000000" pitchFamily="50" charset="-52"/>
              </a:rPr>
              <a:t>Пункт 60–62 Порядка ГИА СПО</a:t>
            </a:r>
          </a:p>
          <a:p>
            <a:r>
              <a:rPr lang="ru-RU" sz="1100" dirty="0">
                <a:solidFill>
                  <a:schemeClr val="bg1"/>
                </a:solidFill>
                <a:latin typeface="Akrobat ExtraBold" panose="00000900000000000000" pitchFamily="50" charset="-52"/>
              </a:rPr>
              <a:t>(приказ </a:t>
            </a:r>
            <a:r>
              <a:rPr lang="ru-RU" sz="1100" dirty="0" err="1">
                <a:solidFill>
                  <a:schemeClr val="bg1"/>
                </a:solidFill>
                <a:latin typeface="Akrobat ExtraBold" panose="00000900000000000000" pitchFamily="50" charset="-52"/>
              </a:rPr>
              <a:t>Минпросвещения</a:t>
            </a:r>
            <a:r>
              <a:rPr lang="ru-RU" sz="1100" dirty="0">
                <a:solidFill>
                  <a:schemeClr val="bg1"/>
                </a:solidFill>
                <a:latin typeface="Akrobat ExtraBold" panose="00000900000000000000" pitchFamily="50" charset="-52"/>
              </a:rPr>
              <a:t> России от 08.11.2021 </a:t>
            </a:r>
            <a:r>
              <a:rPr lang="ru-RU" sz="1100" dirty="0">
                <a:solidFill>
                  <a:schemeClr val="bg1"/>
                </a:solidFill>
                <a:latin typeface="Arial Narrow" panose="020B0606020202030204" pitchFamily="34" charset="0"/>
              </a:rPr>
              <a:t>№</a:t>
            </a:r>
            <a:r>
              <a:rPr lang="ru-RU" sz="1100" dirty="0">
                <a:solidFill>
                  <a:schemeClr val="bg1"/>
                </a:solidFill>
                <a:latin typeface="Akrobat ExtraBold" panose="00000900000000000000" pitchFamily="50" charset="-52"/>
              </a:rPr>
              <a:t> 800)</a:t>
            </a:r>
            <a:endParaRPr sz="1100" dirty="0">
              <a:solidFill>
                <a:prstClr val="white"/>
              </a:solidFill>
              <a:latin typeface="Akrobat ExtraBold" panose="00000900000000000000" pitchFamily="50" charset="-52"/>
            </a:endParaRPr>
          </a:p>
        </p:txBody>
      </p:sp>
      <p:sp>
        <p:nvSpPr>
          <p:cNvPr id="44" name="Google Shape;170;p17">
            <a:extLst>
              <a:ext uri="{FF2B5EF4-FFF2-40B4-BE49-F238E27FC236}">
                <a16:creationId xmlns:a16="http://schemas.microsoft.com/office/drawing/2014/main" id="{D060191D-E39A-4499-A46D-4EE326595F55}"/>
              </a:ext>
            </a:extLst>
          </p:cNvPr>
          <p:cNvSpPr txBox="1"/>
          <p:nvPr/>
        </p:nvSpPr>
        <p:spPr>
          <a:xfrm>
            <a:off x="355" y="1708561"/>
            <a:ext cx="4965652" cy="495149"/>
          </a:xfrm>
          <a:prstGeom prst="rect">
            <a:avLst/>
          </a:prstGeom>
          <a:noFill/>
          <a:ln>
            <a:noFill/>
          </a:ln>
        </p:spPr>
        <p:txBody>
          <a:bodyPr spcFirstLastPara="1" wrap="square" lIns="121900" tIns="121900" rIns="121900" bIns="121900" anchor="ctr" anchorCtr="0">
            <a:noAutofit/>
          </a:bodyPr>
          <a:lstStyle>
            <a:defPPr>
              <a:defRPr lang="ru-RU"/>
            </a:defPPr>
            <a:lvl1pPr>
              <a:lnSpc>
                <a:spcPct val="90000"/>
              </a:lnSpc>
              <a:spcAft>
                <a:spcPts val="1000"/>
              </a:spcAft>
              <a:defRPr b="1">
                <a:latin typeface="+mj-lt"/>
              </a:defRPr>
            </a:lvl1pPr>
          </a:lstStyle>
          <a:p>
            <a:r>
              <a:rPr lang="ru-RU" sz="1100" dirty="0">
                <a:solidFill>
                  <a:srgbClr val="2C3C89"/>
                </a:solidFill>
                <a:latin typeface="Akrobat ExtraBold" panose="00000900000000000000" pitchFamily="50" charset="-52"/>
              </a:rPr>
              <a:t>Протокол проведения демонстрационного экзамена (ДЭ)</a:t>
            </a:r>
          </a:p>
        </p:txBody>
      </p:sp>
      <p:sp>
        <p:nvSpPr>
          <p:cNvPr id="45" name="Google Shape;170;p17">
            <a:extLst>
              <a:ext uri="{FF2B5EF4-FFF2-40B4-BE49-F238E27FC236}">
                <a16:creationId xmlns:a16="http://schemas.microsoft.com/office/drawing/2014/main" id="{62C455D6-5A94-41E1-959B-FA35F4D3B77C}"/>
              </a:ext>
            </a:extLst>
          </p:cNvPr>
          <p:cNvSpPr txBox="1"/>
          <p:nvPr/>
        </p:nvSpPr>
        <p:spPr>
          <a:xfrm>
            <a:off x="-41786" y="3051302"/>
            <a:ext cx="4965652" cy="495149"/>
          </a:xfrm>
          <a:prstGeom prst="rect">
            <a:avLst/>
          </a:prstGeom>
          <a:noFill/>
          <a:ln>
            <a:noFill/>
          </a:ln>
        </p:spPr>
        <p:txBody>
          <a:bodyPr spcFirstLastPara="1" wrap="square" lIns="121900" tIns="121900" rIns="121900" bIns="121900" anchor="ctr" anchorCtr="0">
            <a:noAutofit/>
          </a:bodyPr>
          <a:lstStyle>
            <a:defPPr>
              <a:defRPr lang="ru-RU"/>
            </a:defPPr>
            <a:lvl1pPr>
              <a:lnSpc>
                <a:spcPct val="90000"/>
              </a:lnSpc>
              <a:spcAft>
                <a:spcPts val="1000"/>
              </a:spcAft>
              <a:defRPr b="1">
                <a:latin typeface="+mj-lt"/>
              </a:defRPr>
            </a:lvl1pPr>
          </a:lstStyle>
          <a:p>
            <a:r>
              <a:rPr lang="ru-RU" sz="1100" dirty="0">
                <a:solidFill>
                  <a:srgbClr val="2C3C89"/>
                </a:solidFill>
                <a:latin typeface="Akrobat ExtraBold" panose="00000900000000000000" pitchFamily="50" charset="-52"/>
              </a:rPr>
              <a:t>Цифровой паспорт компетенций</a:t>
            </a:r>
          </a:p>
        </p:txBody>
      </p:sp>
      <p:sp>
        <p:nvSpPr>
          <p:cNvPr id="41" name="TextBox 2">
            <a:extLst>
              <a:ext uri="{FF2B5EF4-FFF2-40B4-BE49-F238E27FC236}">
                <a16:creationId xmlns:a16="http://schemas.microsoft.com/office/drawing/2014/main" id="{02C66AC1-B665-4501-B04B-B90BCC8C9FFC}"/>
              </a:ext>
            </a:extLst>
          </p:cNvPr>
          <p:cNvSpPr txBox="1"/>
          <p:nvPr/>
        </p:nvSpPr>
        <p:spPr>
          <a:xfrm>
            <a:off x="3270246" y="1236709"/>
            <a:ext cx="2080046" cy="451054"/>
          </a:xfrm>
          <a:prstGeom prst="roundRect">
            <a:avLst>
              <a:gd name="adj" fmla="val 19379"/>
            </a:avLst>
          </a:prstGeom>
          <a:solidFill>
            <a:srgbClr val="5543C1"/>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43" name="TextBox 42">
            <a:extLst>
              <a:ext uri="{FF2B5EF4-FFF2-40B4-BE49-F238E27FC236}">
                <a16:creationId xmlns:a16="http://schemas.microsoft.com/office/drawing/2014/main" id="{92BE2B1F-DCFD-4AD9-A766-995263B1C98E}"/>
              </a:ext>
            </a:extLst>
          </p:cNvPr>
          <p:cNvSpPr txBox="1"/>
          <p:nvPr/>
        </p:nvSpPr>
        <p:spPr>
          <a:xfrm>
            <a:off x="3909817" y="1308675"/>
            <a:ext cx="972540" cy="369332"/>
          </a:xfrm>
          <a:prstGeom prst="rect">
            <a:avLst/>
          </a:prstGeom>
          <a:noFill/>
        </p:spPr>
        <p:txBody>
          <a:bodyPr wrap="square">
            <a:spAutoFit/>
          </a:bodyPr>
          <a:lstStyle/>
          <a:p>
            <a:r>
              <a:rPr lang="ru-RU" dirty="0">
                <a:solidFill>
                  <a:schemeClr val="bg1"/>
                </a:solidFill>
                <a:latin typeface="Akrobat ExtraBold" panose="00000900000000000000" pitchFamily="50" charset="-52"/>
              </a:rPr>
              <a:t>ОТВЕТ</a:t>
            </a:r>
            <a:endParaRPr lang="ru-RU" dirty="0">
              <a:solidFill>
                <a:schemeClr val="bg1"/>
              </a:solidFill>
            </a:endParaRPr>
          </a:p>
        </p:txBody>
      </p:sp>
      <p:grpSp>
        <p:nvGrpSpPr>
          <p:cNvPr id="7" name="Группа 6">
            <a:extLst>
              <a:ext uri="{FF2B5EF4-FFF2-40B4-BE49-F238E27FC236}">
                <a16:creationId xmlns:a16="http://schemas.microsoft.com/office/drawing/2014/main" id="{1B89985B-5E56-4120-BB27-B1F6F0099565}"/>
              </a:ext>
            </a:extLst>
          </p:cNvPr>
          <p:cNvGrpSpPr/>
          <p:nvPr/>
        </p:nvGrpSpPr>
        <p:grpSpPr>
          <a:xfrm>
            <a:off x="4379844" y="4227443"/>
            <a:ext cx="622852" cy="585833"/>
            <a:chOff x="4214191" y="4147931"/>
            <a:chExt cx="731122" cy="678598"/>
          </a:xfrm>
        </p:grpSpPr>
        <p:pic>
          <p:nvPicPr>
            <p:cNvPr id="5" name="Рисунок 4">
              <a:extLst>
                <a:ext uri="{FF2B5EF4-FFF2-40B4-BE49-F238E27FC236}">
                  <a16:creationId xmlns:a16="http://schemas.microsoft.com/office/drawing/2014/main" id="{10E6C6FB-A8D2-4BF3-A582-691BC629599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306956" y="4220818"/>
              <a:ext cx="545824" cy="545824"/>
            </a:xfrm>
            <a:prstGeom prst="rect">
              <a:avLst/>
            </a:prstGeom>
          </p:spPr>
        </p:pic>
        <p:sp>
          <p:nvSpPr>
            <p:cNvPr id="6" name="Прямоугольник: скругленные углы 5">
              <a:extLst>
                <a:ext uri="{FF2B5EF4-FFF2-40B4-BE49-F238E27FC236}">
                  <a16:creationId xmlns:a16="http://schemas.microsoft.com/office/drawing/2014/main" id="{8404F82A-0632-43F7-8641-6AC9B9619410}"/>
                </a:ext>
              </a:extLst>
            </p:cNvPr>
            <p:cNvSpPr/>
            <p:nvPr/>
          </p:nvSpPr>
          <p:spPr>
            <a:xfrm>
              <a:off x="4214191" y="4147931"/>
              <a:ext cx="731122" cy="678598"/>
            </a:xfrm>
            <a:prstGeom prst="roundRect">
              <a:avLst/>
            </a:prstGeom>
            <a:noFill/>
            <a:ln>
              <a:solidFill>
                <a:srgbClr val="64CC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6" name="Google Shape;170;p17">
            <a:extLst>
              <a:ext uri="{FF2B5EF4-FFF2-40B4-BE49-F238E27FC236}">
                <a16:creationId xmlns:a16="http://schemas.microsoft.com/office/drawing/2014/main" id="{51E49ECE-394D-47DE-86F9-57791EC90921}"/>
              </a:ext>
            </a:extLst>
          </p:cNvPr>
          <p:cNvSpPr txBox="1"/>
          <p:nvPr/>
        </p:nvSpPr>
        <p:spPr>
          <a:xfrm>
            <a:off x="3121188" y="4436345"/>
            <a:ext cx="1328783" cy="495149"/>
          </a:xfrm>
          <a:prstGeom prst="rect">
            <a:avLst/>
          </a:prstGeom>
          <a:noFill/>
          <a:ln>
            <a:noFill/>
          </a:ln>
        </p:spPr>
        <p:txBody>
          <a:bodyPr spcFirstLastPara="1" wrap="square" lIns="121900" tIns="121900" rIns="121900" bIns="121900" anchor="ctr" anchorCtr="0">
            <a:noAutofit/>
          </a:bodyPr>
          <a:lstStyle>
            <a:defPPr>
              <a:defRPr lang="ru-RU"/>
            </a:defPPr>
            <a:lvl1pPr>
              <a:lnSpc>
                <a:spcPct val="90000"/>
              </a:lnSpc>
              <a:spcAft>
                <a:spcPts val="1000"/>
              </a:spcAft>
              <a:defRPr b="1">
                <a:latin typeface="+mj-lt"/>
              </a:defRPr>
            </a:lvl1pPr>
          </a:lstStyle>
          <a:p>
            <a:pPr algn="r"/>
            <a:r>
              <a:rPr lang="ru-RU" sz="900" b="0" dirty="0">
                <a:solidFill>
                  <a:srgbClr val="2C3C89"/>
                </a:solidFill>
                <a:latin typeface="Akrobat SemiBold" panose="00000700000000000000" pitchFamily="50" charset="-52"/>
              </a:rPr>
              <a:t>Больше информации </a:t>
            </a:r>
            <a:br>
              <a:rPr lang="ru-RU" sz="900" b="0" dirty="0">
                <a:solidFill>
                  <a:srgbClr val="2C3C89"/>
                </a:solidFill>
                <a:latin typeface="Akrobat SemiBold" panose="00000700000000000000" pitchFamily="50" charset="-52"/>
              </a:rPr>
            </a:br>
            <a:r>
              <a:rPr lang="ru-RU" sz="900" b="0" dirty="0">
                <a:solidFill>
                  <a:srgbClr val="2C3C89"/>
                </a:solidFill>
                <a:latin typeface="Akrobat SemiBold" panose="00000700000000000000" pitchFamily="50" charset="-52"/>
              </a:rPr>
              <a:t>о цифровом паспорте компетенций</a:t>
            </a:r>
          </a:p>
        </p:txBody>
      </p:sp>
    </p:spTree>
    <p:extLst>
      <p:ext uri="{BB962C8B-B14F-4D97-AF65-F5344CB8AC3E}">
        <p14:creationId xmlns:p14="http://schemas.microsoft.com/office/powerpoint/2010/main" val="2658783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Концепция парных конфликтов">
            <a:extLst>
              <a:ext uri="{FF2B5EF4-FFF2-40B4-BE49-F238E27FC236}">
                <a16:creationId xmlns:a16="http://schemas.microsoft.com/office/drawing/2014/main" id="{6E4109D2-6CC9-4796-904F-695AECFEAD8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106" t="8112"/>
          <a:stretch/>
        </p:blipFill>
        <p:spPr bwMode="auto">
          <a:xfrm>
            <a:off x="4094595" y="0"/>
            <a:ext cx="1032643" cy="129218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Группа 2"/>
          <p:cNvGrpSpPr/>
          <p:nvPr/>
        </p:nvGrpSpPr>
        <p:grpSpPr>
          <a:xfrm>
            <a:off x="-1702747" y="-752147"/>
            <a:ext cx="3405494" cy="1504293"/>
            <a:chOff x="-1702747" y="-752147"/>
            <a:chExt cx="3405494" cy="1504293"/>
          </a:xfrm>
        </p:grpSpPr>
        <p:sp>
          <p:nvSpPr>
            <p:cNvPr id="57" name="Прямоугольник 18"/>
            <p:cNvSpPr/>
            <p:nvPr/>
          </p:nvSpPr>
          <p:spPr>
            <a:xfrm>
              <a:off x="-1702747" y="-752147"/>
              <a:ext cx="3405494" cy="1504293"/>
            </a:xfrm>
            <a:prstGeom prst="roundRect">
              <a:avLst>
                <a:gd name="adj" fmla="val 43696"/>
              </a:avLst>
            </a:prstGeom>
            <a:gradFill>
              <a:gsLst>
                <a:gs pos="90000">
                  <a:srgbClr val="00A098"/>
                </a:gs>
                <a:gs pos="5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pic>
          <p:nvPicPr>
            <p:cNvPr id="58" name="Рисунок 5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4360" y="157987"/>
              <a:ext cx="643211" cy="420958"/>
            </a:xfrm>
            <a:prstGeom prst="rect">
              <a:avLst/>
            </a:prstGeom>
          </p:spPr>
        </p:pic>
        <p:pic>
          <p:nvPicPr>
            <p:cNvPr id="59" name="Рисунок 58"/>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7786" y="157987"/>
              <a:ext cx="439260" cy="420958"/>
            </a:xfrm>
            <a:prstGeom prst="rect">
              <a:avLst/>
            </a:prstGeom>
          </p:spPr>
        </p:pic>
      </p:grpSp>
      <p:grpSp>
        <p:nvGrpSpPr>
          <p:cNvPr id="2" name="Группа 1"/>
          <p:cNvGrpSpPr/>
          <p:nvPr/>
        </p:nvGrpSpPr>
        <p:grpSpPr>
          <a:xfrm>
            <a:off x="-223470" y="4912668"/>
            <a:ext cx="6251604" cy="1504293"/>
            <a:chOff x="-223470" y="4912668"/>
            <a:chExt cx="6251604" cy="1504293"/>
          </a:xfrm>
        </p:grpSpPr>
        <p:sp>
          <p:nvSpPr>
            <p:cNvPr id="28" name="Прямоугольник 18"/>
            <p:cNvSpPr/>
            <p:nvPr/>
          </p:nvSpPr>
          <p:spPr>
            <a:xfrm>
              <a:off x="-223470" y="4912668"/>
              <a:ext cx="6251604" cy="1504293"/>
            </a:xfrm>
            <a:prstGeom prst="roundRect">
              <a:avLst>
                <a:gd name="adj" fmla="val 50000"/>
              </a:avLst>
            </a:prstGeom>
            <a:gradFill>
              <a:gsLst>
                <a:gs pos="0">
                  <a:srgbClr val="00A098"/>
                </a:gs>
                <a:gs pos="6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grpSp>
          <p:nvGrpSpPr>
            <p:cNvPr id="31" name="Группа 30"/>
            <p:cNvGrpSpPr/>
            <p:nvPr/>
          </p:nvGrpSpPr>
          <p:grpSpPr>
            <a:xfrm>
              <a:off x="1344440" y="4933215"/>
              <a:ext cx="805109" cy="215444"/>
              <a:chOff x="1315720" y="4933215"/>
              <a:chExt cx="805109" cy="215444"/>
            </a:xfrm>
          </p:grpSpPr>
          <p:pic>
            <p:nvPicPr>
              <p:cNvPr id="54" name="Рисунок 53"/>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15720" y="4978014"/>
                <a:ext cx="144000" cy="108000"/>
              </a:xfrm>
              <a:prstGeom prst="rect">
                <a:avLst/>
              </a:prstGeom>
            </p:spPr>
          </p:pic>
          <p:sp>
            <p:nvSpPr>
              <p:cNvPr id="55" name="TextBox 54"/>
              <p:cNvSpPr txBox="1"/>
              <p:nvPr/>
            </p:nvSpPr>
            <p:spPr>
              <a:xfrm>
                <a:off x="1412404"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hd.firpo.ru</a:t>
                </a:r>
                <a:endParaRPr lang="ru-RU" sz="2000" dirty="0">
                  <a:latin typeface="Akrobat SemiBold" panose="00000700000000000000" pitchFamily="50" charset="-52"/>
                </a:endParaRPr>
              </a:p>
            </p:txBody>
          </p:sp>
        </p:grpSp>
        <p:grpSp>
          <p:nvGrpSpPr>
            <p:cNvPr id="32" name="Группа 31"/>
            <p:cNvGrpSpPr/>
            <p:nvPr/>
          </p:nvGrpSpPr>
          <p:grpSpPr>
            <a:xfrm>
              <a:off x="2999248" y="4933215"/>
              <a:ext cx="942330" cy="215444"/>
              <a:chOff x="3025293" y="4933215"/>
              <a:chExt cx="942330" cy="215444"/>
            </a:xfrm>
          </p:grpSpPr>
          <p:pic>
            <p:nvPicPr>
              <p:cNvPr id="52" name="Рисунок 51"/>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25293" y="4968014"/>
                <a:ext cx="144000" cy="128000"/>
              </a:xfrm>
              <a:prstGeom prst="rect">
                <a:avLst/>
              </a:prstGeom>
            </p:spPr>
          </p:pic>
          <p:sp>
            <p:nvSpPr>
              <p:cNvPr id="53" name="TextBox 52"/>
              <p:cNvSpPr txBox="1"/>
              <p:nvPr/>
            </p:nvSpPr>
            <p:spPr>
              <a:xfrm>
                <a:off x="3129898" y="4933215"/>
                <a:ext cx="8377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t.me/de_spo</a:t>
                </a:r>
                <a:endParaRPr lang="ru-RU" sz="2000" dirty="0">
                  <a:latin typeface="Akrobat SemiBold" panose="00000700000000000000" pitchFamily="50" charset="-52"/>
                </a:endParaRPr>
              </a:p>
            </p:txBody>
          </p:sp>
        </p:grpSp>
        <p:grpSp>
          <p:nvGrpSpPr>
            <p:cNvPr id="33" name="Группа 32"/>
            <p:cNvGrpSpPr/>
            <p:nvPr/>
          </p:nvGrpSpPr>
          <p:grpSpPr>
            <a:xfrm>
              <a:off x="2169996" y="4933215"/>
              <a:ext cx="808805" cy="215444"/>
              <a:chOff x="2229329" y="4933215"/>
              <a:chExt cx="808805" cy="215444"/>
            </a:xfrm>
          </p:grpSpPr>
          <p:sp>
            <p:nvSpPr>
              <p:cNvPr id="37" name="TextBox 36"/>
              <p:cNvSpPr txBox="1"/>
              <p:nvPr/>
            </p:nvSpPr>
            <p:spPr>
              <a:xfrm>
                <a:off x="2329709"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de.firpo.ru</a:t>
                </a:r>
                <a:endParaRPr lang="ru-RU" sz="2000" dirty="0">
                  <a:latin typeface="Akrobat SemiBold" panose="00000700000000000000" pitchFamily="50" charset="-52"/>
                </a:endParaRPr>
              </a:p>
            </p:txBody>
          </p:sp>
          <p:pic>
            <p:nvPicPr>
              <p:cNvPr id="38" name="Рисунок 37"/>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229329" y="4960014"/>
                <a:ext cx="144000" cy="144000"/>
              </a:xfrm>
              <a:prstGeom prst="rect">
                <a:avLst/>
              </a:prstGeom>
            </p:spPr>
          </p:pic>
        </p:grpSp>
        <p:grpSp>
          <p:nvGrpSpPr>
            <p:cNvPr id="34" name="Группа 33"/>
            <p:cNvGrpSpPr/>
            <p:nvPr/>
          </p:nvGrpSpPr>
          <p:grpSpPr>
            <a:xfrm>
              <a:off x="3950595" y="4933215"/>
              <a:ext cx="1070308" cy="215444"/>
              <a:chOff x="4014585" y="4933215"/>
              <a:chExt cx="1070308" cy="215444"/>
            </a:xfrm>
          </p:grpSpPr>
          <p:pic>
            <p:nvPicPr>
              <p:cNvPr id="35" name="Рисунок 34"/>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014585" y="4984014"/>
                <a:ext cx="144000" cy="96000"/>
              </a:xfrm>
              <a:prstGeom prst="rect">
                <a:avLst/>
              </a:prstGeom>
            </p:spPr>
          </p:pic>
          <p:sp>
            <p:nvSpPr>
              <p:cNvPr id="36" name="TextBox 35"/>
              <p:cNvSpPr txBox="1"/>
              <p:nvPr/>
            </p:nvSpPr>
            <p:spPr>
              <a:xfrm>
                <a:off x="4118549" y="4933215"/>
                <a:ext cx="966344"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vk.com/de_spo</a:t>
                </a:r>
                <a:endParaRPr lang="ru-RU" sz="1000" dirty="0">
                  <a:latin typeface="Akrobat SemiBold" panose="00000700000000000000" pitchFamily="50" charset="-52"/>
                </a:endParaRPr>
              </a:p>
            </p:txBody>
          </p:sp>
        </p:grpSp>
      </p:grpSp>
      <p:sp>
        <p:nvSpPr>
          <p:cNvPr id="20" name="Облачко с текстом: прямоугольное со скругленными углами 19">
            <a:extLst>
              <a:ext uri="{FF2B5EF4-FFF2-40B4-BE49-F238E27FC236}">
                <a16:creationId xmlns:a16="http://schemas.microsoft.com/office/drawing/2014/main" id="{D6BC823D-B213-4B0D-9880-FEBC0A5DBD86}"/>
              </a:ext>
            </a:extLst>
          </p:cNvPr>
          <p:cNvSpPr/>
          <p:nvPr/>
        </p:nvSpPr>
        <p:spPr>
          <a:xfrm>
            <a:off x="1875814" y="86925"/>
            <a:ext cx="1821715" cy="639017"/>
          </a:xfrm>
          <a:prstGeom prst="wedgeRoundRectCallout">
            <a:avLst>
              <a:gd name="adj1" fmla="val 80127"/>
              <a:gd name="adj2" fmla="val -36543"/>
              <a:gd name="adj3" fmla="val 16667"/>
            </a:avLst>
          </a:prstGeom>
          <a:solidFill>
            <a:srgbClr val="E8E5F7"/>
          </a:solidFill>
          <a:ln>
            <a:solidFill>
              <a:srgbClr val="64CC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a:p>
            <a:pPr algn="ctr"/>
            <a:endParaRPr lang="ru-RU" dirty="0"/>
          </a:p>
        </p:txBody>
      </p:sp>
      <p:sp>
        <p:nvSpPr>
          <p:cNvPr id="21" name="TextBox 20">
            <a:extLst>
              <a:ext uri="{FF2B5EF4-FFF2-40B4-BE49-F238E27FC236}">
                <a16:creationId xmlns:a16="http://schemas.microsoft.com/office/drawing/2014/main" id="{3C6A86CD-BFD9-4D96-9374-F7B3441078B0}"/>
              </a:ext>
            </a:extLst>
          </p:cNvPr>
          <p:cNvSpPr txBox="1"/>
          <p:nvPr/>
        </p:nvSpPr>
        <p:spPr>
          <a:xfrm>
            <a:off x="1837225" y="86779"/>
            <a:ext cx="1901332" cy="646331"/>
          </a:xfrm>
          <a:prstGeom prst="rect">
            <a:avLst/>
          </a:prstGeom>
          <a:noFill/>
        </p:spPr>
        <p:txBody>
          <a:bodyPr wrap="square" rtlCol="0">
            <a:spAutoFit/>
          </a:bodyPr>
          <a:lstStyle/>
          <a:p>
            <a:pPr algn="ctr"/>
            <a:r>
              <a:rPr lang="ru-RU" sz="1200" dirty="0">
                <a:solidFill>
                  <a:srgbClr val="2C3C89"/>
                </a:solidFill>
                <a:latin typeface="Akrobat ExtraBold" panose="00000900000000000000" pitchFamily="50" charset="-52"/>
              </a:rPr>
              <a:t>Реально могут выгнать </a:t>
            </a:r>
            <a:br>
              <a:rPr lang="ru-RU" sz="1200" dirty="0">
                <a:solidFill>
                  <a:srgbClr val="2C3C89"/>
                </a:solidFill>
                <a:latin typeface="Akrobat ExtraBold" panose="00000900000000000000" pitchFamily="50" charset="-52"/>
              </a:rPr>
            </a:br>
            <a:r>
              <a:rPr lang="ru-RU" sz="1200" dirty="0">
                <a:solidFill>
                  <a:srgbClr val="2C3C89"/>
                </a:solidFill>
                <a:latin typeface="Akrobat ExtraBold" panose="00000900000000000000" pitchFamily="50" charset="-52"/>
              </a:rPr>
              <a:t>с  демонстрационного экзамена? За что?</a:t>
            </a:r>
          </a:p>
        </p:txBody>
      </p:sp>
      <p:sp>
        <p:nvSpPr>
          <p:cNvPr id="23" name="TextBox 22">
            <a:extLst>
              <a:ext uri="{FF2B5EF4-FFF2-40B4-BE49-F238E27FC236}">
                <a16:creationId xmlns:a16="http://schemas.microsoft.com/office/drawing/2014/main" id="{07B90EB4-8695-408F-8E81-A0C77A6656DA}"/>
              </a:ext>
            </a:extLst>
          </p:cNvPr>
          <p:cNvSpPr txBox="1"/>
          <p:nvPr/>
        </p:nvSpPr>
        <p:spPr>
          <a:xfrm>
            <a:off x="4033635" y="1158207"/>
            <a:ext cx="972540" cy="369332"/>
          </a:xfrm>
          <a:prstGeom prst="rect">
            <a:avLst/>
          </a:prstGeom>
          <a:noFill/>
        </p:spPr>
        <p:txBody>
          <a:bodyPr wrap="square">
            <a:spAutoFit/>
          </a:bodyPr>
          <a:lstStyle/>
          <a:p>
            <a:r>
              <a:rPr lang="ru-RU" dirty="0">
                <a:solidFill>
                  <a:srgbClr val="5543C1"/>
                </a:solidFill>
                <a:latin typeface="Akrobat ExtraBold" panose="00000900000000000000" pitchFamily="50" charset="-52"/>
              </a:rPr>
              <a:t>ВОПРОС</a:t>
            </a:r>
          </a:p>
        </p:txBody>
      </p:sp>
      <p:sp>
        <p:nvSpPr>
          <p:cNvPr id="25" name="TextBox 2">
            <a:extLst>
              <a:ext uri="{FF2B5EF4-FFF2-40B4-BE49-F238E27FC236}">
                <a16:creationId xmlns:a16="http://schemas.microsoft.com/office/drawing/2014/main" id="{F6D5016D-91BD-4988-98CB-6D2F3186E249}"/>
              </a:ext>
            </a:extLst>
          </p:cNvPr>
          <p:cNvSpPr txBox="1"/>
          <p:nvPr/>
        </p:nvSpPr>
        <p:spPr>
          <a:xfrm>
            <a:off x="-403162" y="1048463"/>
            <a:ext cx="4084157" cy="501182"/>
          </a:xfrm>
          <a:prstGeom prst="roundRect">
            <a:avLst>
              <a:gd name="adj" fmla="val 19379"/>
            </a:avLst>
          </a:prstGeom>
          <a:solidFill>
            <a:srgbClr val="05A198"/>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27" name="Прямоугольник 26">
            <a:extLst>
              <a:ext uri="{FF2B5EF4-FFF2-40B4-BE49-F238E27FC236}">
                <a16:creationId xmlns:a16="http://schemas.microsoft.com/office/drawing/2014/main" id="{52197817-2191-45FD-9137-FBE82CD5655F}"/>
              </a:ext>
            </a:extLst>
          </p:cNvPr>
          <p:cNvSpPr/>
          <p:nvPr/>
        </p:nvSpPr>
        <p:spPr>
          <a:xfrm>
            <a:off x="16889" y="2291803"/>
            <a:ext cx="5126612" cy="1169551"/>
          </a:xfrm>
          <a:prstGeom prst="rect">
            <a:avLst/>
          </a:prstGeom>
        </p:spPr>
        <p:txBody>
          <a:bodyPr wrap="square">
            <a:spAutoFit/>
          </a:bodyPr>
          <a:lstStyle/>
          <a:p>
            <a:pPr marL="176213" indent="-176213">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Использование или наличие средства связи, носителей информации, средств ее передачи и хранения, если это прямо не предусмотрено комплектом оценочной документации (КОД).</a:t>
            </a:r>
          </a:p>
          <a:p>
            <a:pPr marL="180975" indent="-180975">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Взаимодействие с другими выпускниками, экспертами, иными лицами в центре проведения демонстрационного экзамена (ЦПДЭ), если это прямо не предусмотрено КОД.</a:t>
            </a:r>
          </a:p>
          <a:p>
            <a:pPr marL="180975" indent="-180975">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Несоблюдение требований охраны труда и производственной безопасности.</a:t>
            </a:r>
          </a:p>
          <a:p>
            <a:pPr marL="180975" indent="-180975">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Помеха другим участникам выполнять экзаменационные задания, угроза жизни и здоровью</a:t>
            </a:r>
          </a:p>
          <a:p>
            <a:pPr marL="285750" indent="-285750">
              <a:buFont typeface="Arial" panose="020B0604020202020204" pitchFamily="34" charset="0"/>
              <a:buChar char="•"/>
            </a:pPr>
            <a:endParaRPr lang="ru-RU" sz="1000" dirty="0">
              <a:solidFill>
                <a:srgbClr val="2C3C89"/>
              </a:solidFill>
              <a:cs typeface="Times New Roman" panose="02020603050405020304" pitchFamily="18" charset="0"/>
            </a:endParaRPr>
          </a:p>
        </p:txBody>
      </p:sp>
      <p:sp>
        <p:nvSpPr>
          <p:cNvPr id="29" name="Прямоугольник 28">
            <a:extLst>
              <a:ext uri="{FF2B5EF4-FFF2-40B4-BE49-F238E27FC236}">
                <a16:creationId xmlns:a16="http://schemas.microsoft.com/office/drawing/2014/main" id="{E6CAE58C-82CF-4D6D-A0C9-55CB6ECAEDE5}"/>
              </a:ext>
            </a:extLst>
          </p:cNvPr>
          <p:cNvSpPr/>
          <p:nvPr/>
        </p:nvSpPr>
        <p:spPr>
          <a:xfrm>
            <a:off x="0" y="2056444"/>
            <a:ext cx="8668741" cy="261610"/>
          </a:xfrm>
          <a:prstGeom prst="rect">
            <a:avLst/>
          </a:prstGeom>
        </p:spPr>
        <p:txBody>
          <a:bodyPr wrap="square">
            <a:spAutoFit/>
          </a:bodyPr>
          <a:lstStyle/>
          <a:p>
            <a:r>
              <a:rPr lang="ru-RU" sz="1100" b="1" dirty="0">
                <a:solidFill>
                  <a:srgbClr val="2C3C89"/>
                </a:solidFill>
                <a:latin typeface="Akrobat ExtraBold" panose="00000900000000000000" pitchFamily="50" charset="-52"/>
              </a:rPr>
              <a:t>Действия участника ДЭ, которые могут расценить как нарушения</a:t>
            </a:r>
          </a:p>
        </p:txBody>
      </p:sp>
      <p:sp>
        <p:nvSpPr>
          <p:cNvPr id="30" name="Прямоугольник 29">
            <a:extLst>
              <a:ext uri="{FF2B5EF4-FFF2-40B4-BE49-F238E27FC236}">
                <a16:creationId xmlns:a16="http://schemas.microsoft.com/office/drawing/2014/main" id="{745829CB-9DF6-4BE2-A583-5BCFF7202BFD}"/>
              </a:ext>
            </a:extLst>
          </p:cNvPr>
          <p:cNvSpPr/>
          <p:nvPr/>
        </p:nvSpPr>
        <p:spPr>
          <a:xfrm>
            <a:off x="29200" y="3597316"/>
            <a:ext cx="4894675" cy="861774"/>
          </a:xfrm>
          <a:prstGeom prst="rect">
            <a:avLst/>
          </a:prstGeom>
        </p:spPr>
        <p:txBody>
          <a:bodyPr wrap="square">
            <a:spAutoFit/>
          </a:bodyPr>
          <a:lstStyle/>
          <a:p>
            <a:pPr marL="171450" indent="-171450" algn="jus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Главный эксперт решает вопрос об удалении выпускника,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если он мешает проводить ДЭ.</a:t>
            </a:r>
          </a:p>
          <a:p>
            <a:pPr marL="171450" indent="-171450" algn="jus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Нарушитель получает предупреждение, которое заносят в протокол проведения ДЭ. После повторного предупреждения участника могут удалить из ЦПДЭ. ГЭК аннулирует результаты ГИА выпускника и признает, что он не прошел ДЭ по неуважительной причине </a:t>
            </a:r>
          </a:p>
        </p:txBody>
      </p:sp>
      <p:sp>
        <p:nvSpPr>
          <p:cNvPr id="42" name="Прямоугольник 41">
            <a:extLst>
              <a:ext uri="{FF2B5EF4-FFF2-40B4-BE49-F238E27FC236}">
                <a16:creationId xmlns:a16="http://schemas.microsoft.com/office/drawing/2014/main" id="{10C8227A-CF22-4A44-8C72-89DABD8E94FA}"/>
              </a:ext>
            </a:extLst>
          </p:cNvPr>
          <p:cNvSpPr/>
          <p:nvPr/>
        </p:nvSpPr>
        <p:spPr>
          <a:xfrm>
            <a:off x="197786" y="1079948"/>
            <a:ext cx="3310068" cy="430887"/>
          </a:xfrm>
          <a:prstGeom prst="rect">
            <a:avLst/>
          </a:prstGeom>
        </p:spPr>
        <p:txBody>
          <a:bodyPr wrap="square">
            <a:spAutoFit/>
          </a:bodyPr>
          <a:lstStyle/>
          <a:p>
            <a:pPr algn="ctr"/>
            <a:r>
              <a:rPr sz="1100" dirty="0">
                <a:solidFill>
                  <a:prstClr val="white"/>
                </a:solidFill>
                <a:latin typeface="Akrobat ExtraBold" panose="00000900000000000000" pitchFamily="50" charset="-52"/>
              </a:rPr>
              <a:t>Пункты 44, 49 Порядка ГИА СПО</a:t>
            </a:r>
          </a:p>
          <a:p>
            <a:r>
              <a:rPr lang="ru-RU" sz="1100" dirty="0">
                <a:solidFill>
                  <a:schemeClr val="bg1"/>
                </a:solidFill>
                <a:latin typeface="Akrobat ExtraBold" panose="00000900000000000000" pitchFamily="50" charset="-52"/>
              </a:rPr>
              <a:t>(приказ </a:t>
            </a:r>
            <a:r>
              <a:rPr lang="ru-RU" sz="1100" dirty="0" err="1">
                <a:solidFill>
                  <a:schemeClr val="bg1"/>
                </a:solidFill>
                <a:latin typeface="Akrobat ExtraBold" panose="00000900000000000000" pitchFamily="50" charset="-52"/>
              </a:rPr>
              <a:t>Минпросвещения</a:t>
            </a:r>
            <a:r>
              <a:rPr lang="ru-RU" sz="1100" dirty="0">
                <a:solidFill>
                  <a:schemeClr val="bg1"/>
                </a:solidFill>
                <a:latin typeface="Akrobat ExtraBold" panose="00000900000000000000" pitchFamily="50" charset="-52"/>
              </a:rPr>
              <a:t> России от 08.11.2021 </a:t>
            </a:r>
            <a:r>
              <a:rPr lang="ru-RU" sz="1100" dirty="0">
                <a:solidFill>
                  <a:schemeClr val="bg1"/>
                </a:solidFill>
                <a:latin typeface="Arial Narrow" panose="020B0606020202030204" pitchFamily="34" charset="0"/>
              </a:rPr>
              <a:t>№</a:t>
            </a:r>
            <a:r>
              <a:rPr lang="ru-RU" sz="1100" dirty="0">
                <a:solidFill>
                  <a:schemeClr val="bg1"/>
                </a:solidFill>
                <a:latin typeface="Akrobat ExtraBold" panose="00000900000000000000" pitchFamily="50" charset="-52"/>
              </a:rPr>
              <a:t> 800)</a:t>
            </a:r>
            <a:endParaRPr sz="1100" dirty="0">
              <a:solidFill>
                <a:prstClr val="white"/>
              </a:solidFill>
              <a:latin typeface="Akrobat ExtraBold" panose="00000900000000000000" pitchFamily="50" charset="-52"/>
            </a:endParaRPr>
          </a:p>
        </p:txBody>
      </p:sp>
      <p:sp>
        <p:nvSpPr>
          <p:cNvPr id="43" name="Прямоугольник 42">
            <a:extLst>
              <a:ext uri="{FF2B5EF4-FFF2-40B4-BE49-F238E27FC236}">
                <a16:creationId xmlns:a16="http://schemas.microsoft.com/office/drawing/2014/main" id="{4D54F7F1-6ACF-47B1-A3F4-67B298F44D9A}"/>
              </a:ext>
            </a:extLst>
          </p:cNvPr>
          <p:cNvSpPr/>
          <p:nvPr/>
        </p:nvSpPr>
        <p:spPr>
          <a:xfrm>
            <a:off x="1" y="3356227"/>
            <a:ext cx="4731759" cy="261610"/>
          </a:xfrm>
          <a:prstGeom prst="rect">
            <a:avLst/>
          </a:prstGeom>
        </p:spPr>
        <p:txBody>
          <a:bodyPr wrap="square">
            <a:spAutoFit/>
          </a:bodyPr>
          <a:lstStyle/>
          <a:p>
            <a:r>
              <a:rPr lang="ru-RU" sz="1100" b="1" dirty="0">
                <a:solidFill>
                  <a:srgbClr val="2C3C89"/>
                </a:solidFill>
                <a:latin typeface="Akrobat ExtraBold" panose="00000900000000000000" pitchFamily="50" charset="-52"/>
              </a:rPr>
              <a:t>Последствия для нарушителя</a:t>
            </a:r>
          </a:p>
        </p:txBody>
      </p:sp>
      <p:sp>
        <p:nvSpPr>
          <p:cNvPr id="39" name="TextBox 2">
            <a:extLst>
              <a:ext uri="{FF2B5EF4-FFF2-40B4-BE49-F238E27FC236}">
                <a16:creationId xmlns:a16="http://schemas.microsoft.com/office/drawing/2014/main" id="{3FCF7D7F-F000-45FE-992B-12309D416578}"/>
              </a:ext>
            </a:extLst>
          </p:cNvPr>
          <p:cNvSpPr txBox="1"/>
          <p:nvPr/>
        </p:nvSpPr>
        <p:spPr>
          <a:xfrm>
            <a:off x="3291830" y="1475239"/>
            <a:ext cx="2080046" cy="451054"/>
          </a:xfrm>
          <a:prstGeom prst="roundRect">
            <a:avLst>
              <a:gd name="adj" fmla="val 19379"/>
            </a:avLst>
          </a:prstGeom>
          <a:solidFill>
            <a:srgbClr val="5543C1"/>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41" name="TextBox 40">
            <a:extLst>
              <a:ext uri="{FF2B5EF4-FFF2-40B4-BE49-F238E27FC236}">
                <a16:creationId xmlns:a16="http://schemas.microsoft.com/office/drawing/2014/main" id="{B6719B15-FA9E-4BA7-A223-B0C0C747B5DE}"/>
              </a:ext>
            </a:extLst>
          </p:cNvPr>
          <p:cNvSpPr txBox="1"/>
          <p:nvPr/>
        </p:nvSpPr>
        <p:spPr>
          <a:xfrm>
            <a:off x="3951334" y="1531938"/>
            <a:ext cx="972540" cy="369332"/>
          </a:xfrm>
          <a:prstGeom prst="rect">
            <a:avLst/>
          </a:prstGeom>
          <a:noFill/>
        </p:spPr>
        <p:txBody>
          <a:bodyPr wrap="square">
            <a:spAutoFit/>
          </a:bodyPr>
          <a:lstStyle/>
          <a:p>
            <a:r>
              <a:rPr lang="ru-RU" dirty="0">
                <a:solidFill>
                  <a:schemeClr val="bg1"/>
                </a:solidFill>
                <a:latin typeface="Akrobat ExtraBold" panose="00000900000000000000" pitchFamily="50" charset="-52"/>
              </a:rPr>
              <a:t>ОТВЕТ</a:t>
            </a:r>
            <a:endParaRPr lang="ru-RU" dirty="0">
              <a:solidFill>
                <a:schemeClr val="bg1"/>
              </a:solidFill>
            </a:endParaRPr>
          </a:p>
        </p:txBody>
      </p:sp>
    </p:spTree>
    <p:extLst>
      <p:ext uri="{BB962C8B-B14F-4D97-AF65-F5344CB8AC3E}">
        <p14:creationId xmlns:p14="http://schemas.microsoft.com/office/powerpoint/2010/main" val="3309824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1702747" y="-752147"/>
            <a:ext cx="3405494" cy="1504293"/>
            <a:chOff x="-1702747" y="-752147"/>
            <a:chExt cx="3405494" cy="1504293"/>
          </a:xfrm>
        </p:grpSpPr>
        <p:sp>
          <p:nvSpPr>
            <p:cNvPr id="57" name="Прямоугольник 18"/>
            <p:cNvSpPr/>
            <p:nvPr/>
          </p:nvSpPr>
          <p:spPr>
            <a:xfrm>
              <a:off x="-1702747" y="-752147"/>
              <a:ext cx="3405494" cy="1504293"/>
            </a:xfrm>
            <a:prstGeom prst="roundRect">
              <a:avLst>
                <a:gd name="adj" fmla="val 43696"/>
              </a:avLst>
            </a:prstGeom>
            <a:gradFill>
              <a:gsLst>
                <a:gs pos="90000">
                  <a:srgbClr val="00A098"/>
                </a:gs>
                <a:gs pos="5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pic>
          <p:nvPicPr>
            <p:cNvPr id="58" name="Рисунок 5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4360" y="157987"/>
              <a:ext cx="643211" cy="420958"/>
            </a:xfrm>
            <a:prstGeom prst="rect">
              <a:avLst/>
            </a:prstGeom>
          </p:spPr>
        </p:pic>
        <p:pic>
          <p:nvPicPr>
            <p:cNvPr id="59" name="Рисунок 58"/>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7786" y="157987"/>
              <a:ext cx="439260" cy="420958"/>
            </a:xfrm>
            <a:prstGeom prst="rect">
              <a:avLst/>
            </a:prstGeom>
          </p:spPr>
        </p:pic>
      </p:grpSp>
      <p:grpSp>
        <p:nvGrpSpPr>
          <p:cNvPr id="2" name="Группа 1"/>
          <p:cNvGrpSpPr/>
          <p:nvPr/>
        </p:nvGrpSpPr>
        <p:grpSpPr>
          <a:xfrm>
            <a:off x="-223470" y="4912668"/>
            <a:ext cx="6251604" cy="1504293"/>
            <a:chOff x="-223470" y="4912668"/>
            <a:chExt cx="6251604" cy="1504293"/>
          </a:xfrm>
        </p:grpSpPr>
        <p:sp>
          <p:nvSpPr>
            <p:cNvPr id="28" name="Прямоугольник 18"/>
            <p:cNvSpPr/>
            <p:nvPr/>
          </p:nvSpPr>
          <p:spPr>
            <a:xfrm>
              <a:off x="-223470" y="4912668"/>
              <a:ext cx="6251604" cy="1504293"/>
            </a:xfrm>
            <a:prstGeom prst="roundRect">
              <a:avLst>
                <a:gd name="adj" fmla="val 50000"/>
              </a:avLst>
            </a:prstGeom>
            <a:gradFill>
              <a:gsLst>
                <a:gs pos="0">
                  <a:srgbClr val="00A098"/>
                </a:gs>
                <a:gs pos="6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grpSp>
          <p:nvGrpSpPr>
            <p:cNvPr id="31" name="Группа 30"/>
            <p:cNvGrpSpPr/>
            <p:nvPr/>
          </p:nvGrpSpPr>
          <p:grpSpPr>
            <a:xfrm>
              <a:off x="1344440" y="4933215"/>
              <a:ext cx="805109" cy="215444"/>
              <a:chOff x="1315720" y="4933215"/>
              <a:chExt cx="805109" cy="215444"/>
            </a:xfrm>
          </p:grpSpPr>
          <p:pic>
            <p:nvPicPr>
              <p:cNvPr id="54" name="Рисунок 53"/>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315720" y="4978014"/>
                <a:ext cx="144000" cy="108000"/>
              </a:xfrm>
              <a:prstGeom prst="rect">
                <a:avLst/>
              </a:prstGeom>
            </p:spPr>
          </p:pic>
          <p:sp>
            <p:nvSpPr>
              <p:cNvPr id="55" name="TextBox 54"/>
              <p:cNvSpPr txBox="1"/>
              <p:nvPr/>
            </p:nvSpPr>
            <p:spPr>
              <a:xfrm>
                <a:off x="1412404"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hd.firpo.ru</a:t>
                </a:r>
                <a:endParaRPr lang="ru-RU" sz="2000" dirty="0">
                  <a:latin typeface="Akrobat SemiBold" panose="00000700000000000000" pitchFamily="50" charset="-52"/>
                </a:endParaRPr>
              </a:p>
            </p:txBody>
          </p:sp>
        </p:grpSp>
        <p:grpSp>
          <p:nvGrpSpPr>
            <p:cNvPr id="32" name="Группа 31"/>
            <p:cNvGrpSpPr/>
            <p:nvPr/>
          </p:nvGrpSpPr>
          <p:grpSpPr>
            <a:xfrm>
              <a:off x="2999248" y="4933215"/>
              <a:ext cx="942330" cy="215444"/>
              <a:chOff x="3025293" y="4933215"/>
              <a:chExt cx="942330" cy="215444"/>
            </a:xfrm>
          </p:grpSpPr>
          <p:pic>
            <p:nvPicPr>
              <p:cNvPr id="52" name="Рисунок 51"/>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25293" y="4968014"/>
                <a:ext cx="144000" cy="128000"/>
              </a:xfrm>
              <a:prstGeom prst="rect">
                <a:avLst/>
              </a:prstGeom>
            </p:spPr>
          </p:pic>
          <p:sp>
            <p:nvSpPr>
              <p:cNvPr id="53" name="TextBox 52"/>
              <p:cNvSpPr txBox="1"/>
              <p:nvPr/>
            </p:nvSpPr>
            <p:spPr>
              <a:xfrm>
                <a:off x="3129898" y="4933215"/>
                <a:ext cx="8377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t.me/de_spo</a:t>
                </a:r>
                <a:endParaRPr lang="ru-RU" sz="2000" dirty="0">
                  <a:latin typeface="Akrobat SemiBold" panose="00000700000000000000" pitchFamily="50" charset="-52"/>
                </a:endParaRPr>
              </a:p>
            </p:txBody>
          </p:sp>
        </p:grpSp>
        <p:grpSp>
          <p:nvGrpSpPr>
            <p:cNvPr id="33" name="Группа 32"/>
            <p:cNvGrpSpPr/>
            <p:nvPr/>
          </p:nvGrpSpPr>
          <p:grpSpPr>
            <a:xfrm>
              <a:off x="2169996" y="4933215"/>
              <a:ext cx="808805" cy="215444"/>
              <a:chOff x="2229329" y="4933215"/>
              <a:chExt cx="808805" cy="215444"/>
            </a:xfrm>
          </p:grpSpPr>
          <p:sp>
            <p:nvSpPr>
              <p:cNvPr id="37" name="TextBox 36"/>
              <p:cNvSpPr txBox="1"/>
              <p:nvPr/>
            </p:nvSpPr>
            <p:spPr>
              <a:xfrm>
                <a:off x="2329709"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de.firpo.ru</a:t>
                </a:r>
                <a:endParaRPr lang="ru-RU" sz="2000" dirty="0">
                  <a:latin typeface="Akrobat SemiBold" panose="00000700000000000000" pitchFamily="50" charset="-52"/>
                </a:endParaRPr>
              </a:p>
            </p:txBody>
          </p:sp>
          <p:pic>
            <p:nvPicPr>
              <p:cNvPr id="38" name="Рисунок 37"/>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229329" y="4960014"/>
                <a:ext cx="144000" cy="144000"/>
              </a:xfrm>
              <a:prstGeom prst="rect">
                <a:avLst/>
              </a:prstGeom>
            </p:spPr>
          </p:pic>
        </p:grpSp>
        <p:grpSp>
          <p:nvGrpSpPr>
            <p:cNvPr id="34" name="Группа 33"/>
            <p:cNvGrpSpPr/>
            <p:nvPr/>
          </p:nvGrpSpPr>
          <p:grpSpPr>
            <a:xfrm>
              <a:off x="3950595" y="4933215"/>
              <a:ext cx="1070308" cy="215444"/>
              <a:chOff x="4014585" y="4933215"/>
              <a:chExt cx="1070308" cy="215444"/>
            </a:xfrm>
          </p:grpSpPr>
          <p:pic>
            <p:nvPicPr>
              <p:cNvPr id="35" name="Рисунок 34"/>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014585" y="4984014"/>
                <a:ext cx="144000" cy="96000"/>
              </a:xfrm>
              <a:prstGeom prst="rect">
                <a:avLst/>
              </a:prstGeom>
            </p:spPr>
          </p:pic>
          <p:sp>
            <p:nvSpPr>
              <p:cNvPr id="36" name="TextBox 35"/>
              <p:cNvSpPr txBox="1"/>
              <p:nvPr/>
            </p:nvSpPr>
            <p:spPr>
              <a:xfrm>
                <a:off x="4118549" y="4933215"/>
                <a:ext cx="966344"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vk.com/de_spo</a:t>
                </a:r>
                <a:endParaRPr lang="ru-RU" sz="1000" dirty="0">
                  <a:latin typeface="Akrobat SemiBold" panose="00000700000000000000" pitchFamily="50" charset="-52"/>
                </a:endParaRPr>
              </a:p>
            </p:txBody>
          </p:sp>
        </p:grpSp>
      </p:grpSp>
      <p:pic>
        <p:nvPicPr>
          <p:cNvPr id="3074" name="Picture 2">
            <a:extLst>
              <a:ext uri="{FF2B5EF4-FFF2-40B4-BE49-F238E27FC236}">
                <a16:creationId xmlns:a16="http://schemas.microsoft.com/office/drawing/2014/main" id="{90187986-E109-49D1-9052-1C2C906BD70A}"/>
              </a:ext>
            </a:extLst>
          </p:cNvPr>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11451" r="10292" b="1845"/>
          <a:stretch/>
        </p:blipFill>
        <p:spPr bwMode="auto">
          <a:xfrm>
            <a:off x="3728034" y="0"/>
            <a:ext cx="1419622" cy="1424440"/>
          </a:xfrm>
          <a:prstGeom prst="rect">
            <a:avLst/>
          </a:prstGeom>
          <a:noFill/>
          <a:extLst>
            <a:ext uri="{909E8E84-426E-40DD-AFC4-6F175D3DCCD1}">
              <a14:hiddenFill xmlns:a14="http://schemas.microsoft.com/office/drawing/2010/main">
                <a:solidFill>
                  <a:srgbClr val="FFFFFF"/>
                </a:solidFill>
              </a14:hiddenFill>
            </a:ext>
          </a:extLst>
        </p:spPr>
      </p:pic>
      <p:sp>
        <p:nvSpPr>
          <p:cNvPr id="21" name="Облачко с текстом: прямоугольное со скругленными углами 20">
            <a:extLst>
              <a:ext uri="{FF2B5EF4-FFF2-40B4-BE49-F238E27FC236}">
                <a16:creationId xmlns:a16="http://schemas.microsoft.com/office/drawing/2014/main" id="{C7A1B00D-A64F-4ABA-A321-03D1437ED50C}"/>
              </a:ext>
            </a:extLst>
          </p:cNvPr>
          <p:cNvSpPr/>
          <p:nvPr/>
        </p:nvSpPr>
        <p:spPr>
          <a:xfrm>
            <a:off x="1795336" y="105815"/>
            <a:ext cx="1885659" cy="796072"/>
          </a:xfrm>
          <a:prstGeom prst="wedgeRoundRectCallout">
            <a:avLst>
              <a:gd name="adj1" fmla="val 72207"/>
              <a:gd name="adj2" fmla="val 32216"/>
              <a:gd name="adj3" fmla="val 16667"/>
            </a:avLst>
          </a:prstGeom>
          <a:solidFill>
            <a:srgbClr val="E8E5F7"/>
          </a:solidFill>
          <a:ln>
            <a:solidFill>
              <a:srgbClr val="64CC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a:p>
            <a:pPr algn="ctr"/>
            <a:endParaRPr lang="ru-RU" dirty="0"/>
          </a:p>
        </p:txBody>
      </p:sp>
      <p:sp>
        <p:nvSpPr>
          <p:cNvPr id="22" name="TextBox 21">
            <a:extLst>
              <a:ext uri="{FF2B5EF4-FFF2-40B4-BE49-F238E27FC236}">
                <a16:creationId xmlns:a16="http://schemas.microsoft.com/office/drawing/2014/main" id="{8173147E-FC6A-4F3C-AE3A-B2630529DF52}"/>
              </a:ext>
            </a:extLst>
          </p:cNvPr>
          <p:cNvSpPr txBox="1"/>
          <p:nvPr/>
        </p:nvSpPr>
        <p:spPr>
          <a:xfrm>
            <a:off x="1759226" y="173583"/>
            <a:ext cx="2000550" cy="646331"/>
          </a:xfrm>
          <a:prstGeom prst="rect">
            <a:avLst/>
          </a:prstGeom>
          <a:noFill/>
        </p:spPr>
        <p:txBody>
          <a:bodyPr wrap="square" rtlCol="0">
            <a:spAutoFit/>
          </a:bodyPr>
          <a:lstStyle/>
          <a:p>
            <a:pPr algn="ctr"/>
            <a:r>
              <a:rPr lang="ru-RU" sz="1200" dirty="0">
                <a:solidFill>
                  <a:srgbClr val="2C3C89"/>
                </a:solidFill>
                <a:latin typeface="Akrobat ExtraBold" panose="00000900000000000000" pitchFamily="50" charset="-52"/>
              </a:rPr>
              <a:t>Я получил двойку </a:t>
            </a:r>
            <a:br>
              <a:rPr lang="ru-RU" sz="1200" dirty="0">
                <a:solidFill>
                  <a:srgbClr val="2C3C89"/>
                </a:solidFill>
                <a:latin typeface="Akrobat ExtraBold" panose="00000900000000000000" pitchFamily="50" charset="-52"/>
              </a:rPr>
            </a:br>
            <a:r>
              <a:rPr lang="ru-RU" sz="1200" dirty="0">
                <a:solidFill>
                  <a:srgbClr val="2C3C89"/>
                </a:solidFill>
                <a:latin typeface="Akrobat ExtraBold" panose="00000900000000000000" pitchFamily="50" charset="-52"/>
              </a:rPr>
              <a:t>на демонстрационном экзамене.  Можно пересдать?</a:t>
            </a:r>
          </a:p>
        </p:txBody>
      </p:sp>
      <p:sp>
        <p:nvSpPr>
          <p:cNvPr id="23" name="Google Shape;170;p17">
            <a:extLst>
              <a:ext uri="{FF2B5EF4-FFF2-40B4-BE49-F238E27FC236}">
                <a16:creationId xmlns:a16="http://schemas.microsoft.com/office/drawing/2014/main" id="{0ADFAD23-18F3-411D-A043-A71A4E2CAC3C}"/>
              </a:ext>
            </a:extLst>
          </p:cNvPr>
          <p:cNvSpPr txBox="1"/>
          <p:nvPr/>
        </p:nvSpPr>
        <p:spPr>
          <a:xfrm>
            <a:off x="0" y="1925197"/>
            <a:ext cx="5001363" cy="495149"/>
          </a:xfrm>
          <a:prstGeom prst="rect">
            <a:avLst/>
          </a:prstGeom>
          <a:noFill/>
          <a:ln>
            <a:noFill/>
          </a:ln>
        </p:spPr>
        <p:txBody>
          <a:bodyPr spcFirstLastPara="1" wrap="square" lIns="121900" tIns="121900" rIns="121900" bIns="121900" anchor="ctr" anchorCtr="0">
            <a:noAutofit/>
          </a:bodyPr>
          <a:lstStyle>
            <a:defPPr>
              <a:defRPr lang="ru-RU"/>
            </a:defPPr>
            <a:lvl1pPr>
              <a:lnSpc>
                <a:spcPct val="90000"/>
              </a:lnSpc>
              <a:spcAft>
                <a:spcPts val="1000"/>
              </a:spcAft>
              <a:defRPr b="1">
                <a:latin typeface="+mj-lt"/>
              </a:defRPr>
            </a:lvl1pPr>
          </a:lstStyle>
          <a:p>
            <a:r>
              <a:rPr lang="ru-RU" sz="1100" dirty="0">
                <a:solidFill>
                  <a:srgbClr val="2C3C89"/>
                </a:solidFill>
                <a:latin typeface="Akrobat ExtraBold" panose="00000900000000000000" pitchFamily="50" charset="-52"/>
              </a:rPr>
              <a:t>Пересдача ДЭ для двоечников</a:t>
            </a:r>
          </a:p>
        </p:txBody>
      </p:sp>
      <p:sp>
        <p:nvSpPr>
          <p:cNvPr id="24" name="Google Shape;171;p17">
            <a:extLst>
              <a:ext uri="{FF2B5EF4-FFF2-40B4-BE49-F238E27FC236}">
                <a16:creationId xmlns:a16="http://schemas.microsoft.com/office/drawing/2014/main" id="{B6B969A1-3036-4143-9C1F-584AA8AB98E8}"/>
              </a:ext>
            </a:extLst>
          </p:cNvPr>
          <p:cNvSpPr txBox="1"/>
          <p:nvPr/>
        </p:nvSpPr>
        <p:spPr>
          <a:xfrm>
            <a:off x="-9105" y="2166119"/>
            <a:ext cx="4978504" cy="2701904"/>
          </a:xfrm>
          <a:prstGeom prst="rect">
            <a:avLst/>
          </a:prstGeom>
          <a:noFill/>
          <a:ln>
            <a:noFill/>
          </a:ln>
        </p:spPr>
        <p:txBody>
          <a:bodyPr spcFirstLastPara="1" wrap="square" lIns="121900" tIns="121900" rIns="121900" bIns="121900" anchor="t" anchorCtr="0">
            <a:noAutofit/>
          </a:bodyPr>
          <a:lstStyle/>
          <a:p>
            <a:pPr marL="182563" indent="-182563" algn="just">
              <a:lnSpc>
                <a:spcPct val="114000"/>
              </a:lnSpc>
              <a:buFont typeface="Arial" panose="020B0604020202020204" pitchFamily="34" charset="0"/>
              <a:buChar char="•"/>
              <a:tabLst>
                <a:tab pos="182563" algn="l"/>
              </a:tabLst>
            </a:pPr>
            <a:r>
              <a:rPr lang="ru-RU" sz="1000" dirty="0">
                <a:solidFill>
                  <a:srgbClr val="2C3C89"/>
                </a:solidFill>
                <a:latin typeface="Akrobat Light" panose="00000500000000000000" pitchFamily="50" charset="-52"/>
                <a:cs typeface="Times New Roman" panose="02020603050405020304" pitchFamily="18" charset="0"/>
              </a:rPr>
              <a:t>Колледж или техникум отчисляют такого выпускника.</a:t>
            </a:r>
          </a:p>
          <a:p>
            <a:pPr marL="182563" indent="-182563" algn="just">
              <a:lnSpc>
                <a:spcPct val="114000"/>
              </a:lnSpc>
              <a:buFont typeface="Arial" panose="020B0604020202020204" pitchFamily="34" charset="0"/>
              <a:buChar char="•"/>
              <a:tabLst>
                <a:tab pos="182563" algn="l"/>
              </a:tabLst>
            </a:pPr>
            <a:r>
              <a:rPr lang="ru-RU" sz="1000" dirty="0">
                <a:solidFill>
                  <a:srgbClr val="2C3C89"/>
                </a:solidFill>
                <a:latin typeface="Akrobat Light" panose="00000500000000000000" pitchFamily="50" charset="-52"/>
                <a:cs typeface="Times New Roman" panose="02020603050405020304" pitchFamily="18" charset="0"/>
              </a:rPr>
              <a:t>Выпускник для повторного прохождения демонстрационного экзамена (ДЭ) подает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в колледж заявление о восстановлении.</a:t>
            </a:r>
          </a:p>
          <a:p>
            <a:pPr marL="182563" indent="-182563" algn="just">
              <a:lnSpc>
                <a:spcPct val="114000"/>
              </a:lnSpc>
              <a:buFont typeface="Arial" panose="020B0604020202020204" pitchFamily="34" charset="0"/>
              <a:buChar char="•"/>
              <a:tabLst>
                <a:tab pos="182563" algn="l"/>
              </a:tabLst>
            </a:pPr>
            <a:r>
              <a:rPr lang="ru-RU" sz="1000" dirty="0">
                <a:solidFill>
                  <a:srgbClr val="2C3C89"/>
                </a:solidFill>
                <a:latin typeface="Akrobat Light" panose="00000500000000000000" pitchFamily="50" charset="-52"/>
                <a:cs typeface="Times New Roman" panose="02020603050405020304" pitchFamily="18" charset="0"/>
              </a:rPr>
              <a:t>Образовательная организация восстанавливает выпускника для повторного прохождения ДЭ. Период времени образовательная организация устанавливает самостоятельно, но не менее предусмотренного календарным учебным графиком для прохождения государственной итоговой аттестации соответствующей образовательной программы среднего профессионального образования.</a:t>
            </a:r>
          </a:p>
          <a:p>
            <a:pPr marL="182563" indent="-182563" algn="just">
              <a:lnSpc>
                <a:spcPct val="114000"/>
              </a:lnSpc>
              <a:buFont typeface="Arial" panose="020B0604020202020204" pitchFamily="34" charset="0"/>
              <a:buChar char="•"/>
              <a:tabLst>
                <a:tab pos="182563" algn="l"/>
              </a:tabLst>
            </a:pPr>
            <a:r>
              <a:rPr lang="ru-RU" sz="1000" dirty="0">
                <a:solidFill>
                  <a:srgbClr val="2C3C89"/>
                </a:solidFill>
                <a:latin typeface="Akrobat Light" panose="00000500000000000000" pitchFamily="50" charset="-52"/>
                <a:cs typeface="Times New Roman" panose="02020603050405020304" pitchFamily="18" charset="0"/>
              </a:rPr>
              <a:t>Образовательная организация самостоятельно определяет сроки для повторного проведения ДЭ, но не ранее чем через 6 месяцев после прохождения ДЭ впервые.</a:t>
            </a:r>
          </a:p>
          <a:p>
            <a:pPr marL="182563" indent="-182563" algn="just">
              <a:lnSpc>
                <a:spcPct val="114000"/>
              </a:lnSpc>
              <a:buFont typeface="Arial" panose="020B0604020202020204" pitchFamily="34" charset="0"/>
              <a:buChar char="•"/>
              <a:tabLst>
                <a:tab pos="182563" algn="l"/>
              </a:tabLst>
            </a:pPr>
            <a:r>
              <a:rPr lang="ru-RU" sz="1000" dirty="0">
                <a:solidFill>
                  <a:srgbClr val="2C3C89"/>
                </a:solidFill>
                <a:latin typeface="Akrobat Light" panose="00000500000000000000" pitchFamily="50" charset="-52"/>
                <a:cs typeface="Times New Roman" panose="02020603050405020304" pitchFamily="18" charset="0"/>
              </a:rPr>
              <a:t>Выпускник может повторно сдать ДЭ только два раза. </a:t>
            </a:r>
          </a:p>
          <a:p>
            <a:pPr marL="182563" indent="-182563" algn="just">
              <a:lnSpc>
                <a:spcPct val="114000"/>
              </a:lnSpc>
              <a:buFont typeface="Arial" panose="020B0604020202020204" pitchFamily="34" charset="0"/>
              <a:buChar char="•"/>
              <a:tabLst>
                <a:tab pos="182563" algn="l"/>
              </a:tabLst>
            </a:pPr>
            <a:r>
              <a:rPr lang="ru-RU" sz="1000" dirty="0">
                <a:solidFill>
                  <a:srgbClr val="2C3C89"/>
                </a:solidFill>
                <a:latin typeface="Akrobat Light" panose="00000500000000000000" pitchFamily="50" charset="-52"/>
                <a:cs typeface="Times New Roman" panose="02020603050405020304" pitchFamily="18" charset="0"/>
              </a:rPr>
              <a:t>Руководство образовательной организации уведомляет выпускника о принятом решении и подает дополнительную заявку на проведение ДЭ</a:t>
            </a:r>
          </a:p>
          <a:p>
            <a:pPr marL="285750" indent="-285750">
              <a:lnSpc>
                <a:spcPct val="114000"/>
              </a:lnSpc>
              <a:buFont typeface="Arial" panose="020B0604020202020204" pitchFamily="34" charset="0"/>
              <a:buChar char="•"/>
            </a:pPr>
            <a:endParaRPr lang="ru-RU" sz="1000" dirty="0">
              <a:solidFill>
                <a:srgbClr val="2D3D89"/>
              </a:solidFill>
              <a:latin typeface="Akrobat SemiBold" panose="00000700000000000000" pitchFamily="50" charset="-52"/>
              <a:ea typeface="Calibri" panose="020F0502020204030204" pitchFamily="34" charset="0"/>
              <a:cs typeface="Times New Roman" panose="02020603050405020304" pitchFamily="18" charset="0"/>
            </a:endParaRPr>
          </a:p>
        </p:txBody>
      </p:sp>
      <p:sp>
        <p:nvSpPr>
          <p:cNvPr id="25" name="TextBox 2">
            <a:extLst>
              <a:ext uri="{FF2B5EF4-FFF2-40B4-BE49-F238E27FC236}">
                <a16:creationId xmlns:a16="http://schemas.microsoft.com/office/drawing/2014/main" id="{3DC2806F-DF95-43BD-9060-CD9A20B71050}"/>
              </a:ext>
            </a:extLst>
          </p:cNvPr>
          <p:cNvSpPr txBox="1"/>
          <p:nvPr/>
        </p:nvSpPr>
        <p:spPr>
          <a:xfrm>
            <a:off x="-288271" y="1007351"/>
            <a:ext cx="4084157" cy="501182"/>
          </a:xfrm>
          <a:prstGeom prst="roundRect">
            <a:avLst>
              <a:gd name="adj" fmla="val 19379"/>
            </a:avLst>
          </a:prstGeom>
          <a:solidFill>
            <a:srgbClr val="05A198"/>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26" name="Прямоугольник 25">
            <a:extLst>
              <a:ext uri="{FF2B5EF4-FFF2-40B4-BE49-F238E27FC236}">
                <a16:creationId xmlns:a16="http://schemas.microsoft.com/office/drawing/2014/main" id="{A40D94A1-6036-48CC-9C2C-A8BECE60E400}"/>
              </a:ext>
            </a:extLst>
          </p:cNvPr>
          <p:cNvSpPr/>
          <p:nvPr/>
        </p:nvSpPr>
        <p:spPr>
          <a:xfrm>
            <a:off x="36201" y="1047419"/>
            <a:ext cx="3644794" cy="430887"/>
          </a:xfrm>
          <a:prstGeom prst="rect">
            <a:avLst/>
          </a:prstGeom>
        </p:spPr>
        <p:txBody>
          <a:bodyPr wrap="square">
            <a:spAutoFit/>
          </a:bodyPr>
          <a:lstStyle/>
          <a:p>
            <a:pPr algn="ctr"/>
            <a:r>
              <a:rPr lang="ru-RU" sz="1100" dirty="0">
                <a:solidFill>
                  <a:schemeClr val="bg1"/>
                </a:solidFill>
                <a:latin typeface="Akrobat ExtraBold" panose="00000900000000000000" pitchFamily="50" charset="-52"/>
              </a:rPr>
              <a:t>Пункты 68, 70 Порядка ГИА СПО </a:t>
            </a:r>
            <a:br>
              <a:rPr lang="ru-RU" sz="1100" dirty="0">
                <a:solidFill>
                  <a:schemeClr val="bg1"/>
                </a:solidFill>
                <a:latin typeface="Akrobat ExtraBold" panose="00000900000000000000" pitchFamily="50" charset="-52"/>
              </a:rPr>
            </a:br>
            <a:r>
              <a:rPr lang="ru-RU" sz="1100" dirty="0">
                <a:solidFill>
                  <a:schemeClr val="bg1"/>
                </a:solidFill>
                <a:latin typeface="Akrobat ExtraBold" panose="00000900000000000000" pitchFamily="50" charset="-52"/>
              </a:rPr>
              <a:t>(приказ </a:t>
            </a:r>
            <a:r>
              <a:rPr lang="ru-RU" sz="1100" dirty="0" err="1">
                <a:solidFill>
                  <a:schemeClr val="bg1"/>
                </a:solidFill>
                <a:latin typeface="Akrobat ExtraBold" panose="00000900000000000000" pitchFamily="50" charset="-52"/>
              </a:rPr>
              <a:t>Минпросвещения</a:t>
            </a:r>
            <a:r>
              <a:rPr lang="ru-RU" sz="1100" dirty="0">
                <a:solidFill>
                  <a:schemeClr val="bg1"/>
                </a:solidFill>
                <a:latin typeface="Akrobat ExtraBold" panose="00000900000000000000" pitchFamily="50" charset="-52"/>
              </a:rPr>
              <a:t> России от 08.11.2021 </a:t>
            </a:r>
            <a:r>
              <a:rPr lang="ru-RU" sz="1100" dirty="0">
                <a:solidFill>
                  <a:schemeClr val="bg1"/>
                </a:solidFill>
                <a:latin typeface="Arial Narrow" panose="020B0606020202030204" pitchFamily="34" charset="0"/>
              </a:rPr>
              <a:t>№</a:t>
            </a:r>
            <a:r>
              <a:rPr lang="ru-RU" sz="1100" dirty="0">
                <a:solidFill>
                  <a:schemeClr val="bg1"/>
                </a:solidFill>
                <a:latin typeface="Akrobat ExtraBold" panose="00000900000000000000" pitchFamily="50" charset="-52"/>
              </a:rPr>
              <a:t> 800)</a:t>
            </a:r>
          </a:p>
        </p:txBody>
      </p:sp>
      <p:sp>
        <p:nvSpPr>
          <p:cNvPr id="29" name="TextBox 28">
            <a:extLst>
              <a:ext uri="{FF2B5EF4-FFF2-40B4-BE49-F238E27FC236}">
                <a16:creationId xmlns:a16="http://schemas.microsoft.com/office/drawing/2014/main" id="{C714619D-5C71-4732-B263-1993A307B96D}"/>
              </a:ext>
            </a:extLst>
          </p:cNvPr>
          <p:cNvSpPr txBox="1"/>
          <p:nvPr/>
        </p:nvSpPr>
        <p:spPr>
          <a:xfrm rot="16200000">
            <a:off x="4483184" y="836362"/>
            <a:ext cx="972540" cy="369332"/>
          </a:xfrm>
          <a:prstGeom prst="rect">
            <a:avLst/>
          </a:prstGeom>
          <a:noFill/>
        </p:spPr>
        <p:txBody>
          <a:bodyPr wrap="square">
            <a:spAutoFit/>
          </a:bodyPr>
          <a:lstStyle/>
          <a:p>
            <a:r>
              <a:rPr lang="ru-RU" dirty="0">
                <a:solidFill>
                  <a:srgbClr val="5543C1"/>
                </a:solidFill>
                <a:latin typeface="Akrobat ExtraBold" panose="00000900000000000000" pitchFamily="50" charset="-52"/>
              </a:rPr>
              <a:t>ВОПРОС</a:t>
            </a:r>
          </a:p>
        </p:txBody>
      </p:sp>
      <p:sp>
        <p:nvSpPr>
          <p:cNvPr id="30" name="TextBox 2">
            <a:extLst>
              <a:ext uri="{FF2B5EF4-FFF2-40B4-BE49-F238E27FC236}">
                <a16:creationId xmlns:a16="http://schemas.microsoft.com/office/drawing/2014/main" id="{3BEBF292-272F-4CBB-AE36-432B8D46D291}"/>
              </a:ext>
            </a:extLst>
          </p:cNvPr>
          <p:cNvSpPr txBox="1"/>
          <p:nvPr/>
        </p:nvSpPr>
        <p:spPr>
          <a:xfrm>
            <a:off x="3291830" y="1475239"/>
            <a:ext cx="2080046" cy="451054"/>
          </a:xfrm>
          <a:prstGeom prst="roundRect">
            <a:avLst>
              <a:gd name="adj" fmla="val 19379"/>
            </a:avLst>
          </a:prstGeom>
          <a:solidFill>
            <a:srgbClr val="5543C1"/>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39" name="TextBox 38">
            <a:extLst>
              <a:ext uri="{FF2B5EF4-FFF2-40B4-BE49-F238E27FC236}">
                <a16:creationId xmlns:a16="http://schemas.microsoft.com/office/drawing/2014/main" id="{E369B8D0-76B8-4937-81DF-7CD64EC3294D}"/>
              </a:ext>
            </a:extLst>
          </p:cNvPr>
          <p:cNvSpPr txBox="1"/>
          <p:nvPr/>
        </p:nvSpPr>
        <p:spPr>
          <a:xfrm>
            <a:off x="3951334" y="1531938"/>
            <a:ext cx="972540" cy="369332"/>
          </a:xfrm>
          <a:prstGeom prst="rect">
            <a:avLst/>
          </a:prstGeom>
          <a:noFill/>
        </p:spPr>
        <p:txBody>
          <a:bodyPr wrap="square">
            <a:spAutoFit/>
          </a:bodyPr>
          <a:lstStyle/>
          <a:p>
            <a:r>
              <a:rPr lang="ru-RU" dirty="0">
                <a:solidFill>
                  <a:schemeClr val="bg1"/>
                </a:solidFill>
                <a:latin typeface="Akrobat ExtraBold" panose="00000900000000000000" pitchFamily="50" charset="-52"/>
              </a:rPr>
              <a:t>ОТВЕТ</a:t>
            </a:r>
            <a:endParaRPr lang="ru-RU" dirty="0">
              <a:solidFill>
                <a:schemeClr val="bg1"/>
              </a:solidFill>
            </a:endParaRPr>
          </a:p>
        </p:txBody>
      </p:sp>
    </p:spTree>
    <p:extLst>
      <p:ext uri="{BB962C8B-B14F-4D97-AF65-F5344CB8AC3E}">
        <p14:creationId xmlns:p14="http://schemas.microsoft.com/office/powerpoint/2010/main" val="969613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CD2C3B96-C749-4508-B76C-2667C4E9110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3996" y="32669"/>
            <a:ext cx="1753988" cy="1120062"/>
          </a:xfrm>
          <a:prstGeom prst="rect">
            <a:avLst/>
          </a:prstGeom>
          <a:noFill/>
          <a:extLst>
            <a:ext uri="{909E8E84-426E-40DD-AFC4-6F175D3DCCD1}">
              <a14:hiddenFill xmlns:a14="http://schemas.microsoft.com/office/drawing/2010/main">
                <a:solidFill>
                  <a:srgbClr val="FFFFFF"/>
                </a:solidFill>
              </a14:hiddenFill>
            </a:ext>
          </a:extLst>
        </p:spPr>
      </p:pic>
      <p:grpSp>
        <p:nvGrpSpPr>
          <p:cNvPr id="3" name="Группа 2"/>
          <p:cNvGrpSpPr/>
          <p:nvPr/>
        </p:nvGrpSpPr>
        <p:grpSpPr>
          <a:xfrm>
            <a:off x="-1702747" y="-752147"/>
            <a:ext cx="3405494" cy="1504293"/>
            <a:chOff x="-1702747" y="-752147"/>
            <a:chExt cx="3405494" cy="1504293"/>
          </a:xfrm>
        </p:grpSpPr>
        <p:sp>
          <p:nvSpPr>
            <p:cNvPr id="57" name="Прямоугольник 18"/>
            <p:cNvSpPr/>
            <p:nvPr/>
          </p:nvSpPr>
          <p:spPr>
            <a:xfrm>
              <a:off x="-1702747" y="-752147"/>
              <a:ext cx="3405494" cy="1504293"/>
            </a:xfrm>
            <a:prstGeom prst="roundRect">
              <a:avLst>
                <a:gd name="adj" fmla="val 43696"/>
              </a:avLst>
            </a:prstGeom>
            <a:gradFill>
              <a:gsLst>
                <a:gs pos="90000">
                  <a:srgbClr val="00A098"/>
                </a:gs>
                <a:gs pos="5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pic>
          <p:nvPicPr>
            <p:cNvPr id="58" name="Рисунок 5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4360" y="157987"/>
              <a:ext cx="643211" cy="420958"/>
            </a:xfrm>
            <a:prstGeom prst="rect">
              <a:avLst/>
            </a:prstGeom>
          </p:spPr>
        </p:pic>
        <p:pic>
          <p:nvPicPr>
            <p:cNvPr id="59" name="Рисунок 58"/>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7786" y="157987"/>
              <a:ext cx="439260" cy="420958"/>
            </a:xfrm>
            <a:prstGeom prst="rect">
              <a:avLst/>
            </a:prstGeom>
          </p:spPr>
        </p:pic>
      </p:grpSp>
      <p:grpSp>
        <p:nvGrpSpPr>
          <p:cNvPr id="2" name="Группа 1"/>
          <p:cNvGrpSpPr/>
          <p:nvPr/>
        </p:nvGrpSpPr>
        <p:grpSpPr>
          <a:xfrm>
            <a:off x="-223470" y="4876006"/>
            <a:ext cx="6251604" cy="1540955"/>
            <a:chOff x="-223470" y="4912668"/>
            <a:chExt cx="6251604" cy="1504293"/>
          </a:xfrm>
        </p:grpSpPr>
        <p:sp>
          <p:nvSpPr>
            <p:cNvPr id="28" name="Прямоугольник 18"/>
            <p:cNvSpPr/>
            <p:nvPr/>
          </p:nvSpPr>
          <p:spPr>
            <a:xfrm>
              <a:off x="-223470" y="4912668"/>
              <a:ext cx="6251604" cy="1504293"/>
            </a:xfrm>
            <a:prstGeom prst="roundRect">
              <a:avLst>
                <a:gd name="adj" fmla="val 50000"/>
              </a:avLst>
            </a:prstGeom>
            <a:gradFill>
              <a:gsLst>
                <a:gs pos="0">
                  <a:srgbClr val="00A098"/>
                </a:gs>
                <a:gs pos="6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grpSp>
          <p:nvGrpSpPr>
            <p:cNvPr id="31" name="Группа 30"/>
            <p:cNvGrpSpPr/>
            <p:nvPr/>
          </p:nvGrpSpPr>
          <p:grpSpPr>
            <a:xfrm>
              <a:off x="1344440" y="4933215"/>
              <a:ext cx="805109" cy="215444"/>
              <a:chOff x="1315720" y="4933215"/>
              <a:chExt cx="805109" cy="215444"/>
            </a:xfrm>
          </p:grpSpPr>
          <p:pic>
            <p:nvPicPr>
              <p:cNvPr id="54" name="Рисунок 53"/>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15720" y="4978014"/>
                <a:ext cx="144000" cy="108000"/>
              </a:xfrm>
              <a:prstGeom prst="rect">
                <a:avLst/>
              </a:prstGeom>
            </p:spPr>
          </p:pic>
          <p:sp>
            <p:nvSpPr>
              <p:cNvPr id="55" name="TextBox 54"/>
              <p:cNvSpPr txBox="1"/>
              <p:nvPr/>
            </p:nvSpPr>
            <p:spPr>
              <a:xfrm>
                <a:off x="1412404"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hd.firpo.ru</a:t>
                </a:r>
                <a:endParaRPr lang="ru-RU" sz="2000" dirty="0">
                  <a:latin typeface="Akrobat SemiBold" panose="00000700000000000000" pitchFamily="50" charset="-52"/>
                </a:endParaRPr>
              </a:p>
            </p:txBody>
          </p:sp>
        </p:grpSp>
        <p:grpSp>
          <p:nvGrpSpPr>
            <p:cNvPr id="32" name="Группа 31"/>
            <p:cNvGrpSpPr/>
            <p:nvPr/>
          </p:nvGrpSpPr>
          <p:grpSpPr>
            <a:xfrm>
              <a:off x="2999248" y="4933215"/>
              <a:ext cx="942330" cy="215444"/>
              <a:chOff x="3025293" y="4933215"/>
              <a:chExt cx="942330" cy="215444"/>
            </a:xfrm>
          </p:grpSpPr>
          <p:pic>
            <p:nvPicPr>
              <p:cNvPr id="52" name="Рисунок 51"/>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25293" y="4968014"/>
                <a:ext cx="144000" cy="128000"/>
              </a:xfrm>
              <a:prstGeom prst="rect">
                <a:avLst/>
              </a:prstGeom>
            </p:spPr>
          </p:pic>
          <p:sp>
            <p:nvSpPr>
              <p:cNvPr id="53" name="TextBox 52"/>
              <p:cNvSpPr txBox="1"/>
              <p:nvPr/>
            </p:nvSpPr>
            <p:spPr>
              <a:xfrm>
                <a:off x="3129898" y="4933215"/>
                <a:ext cx="8377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t.me/de_spo</a:t>
                </a:r>
                <a:endParaRPr lang="ru-RU" sz="2000" dirty="0">
                  <a:latin typeface="Akrobat SemiBold" panose="00000700000000000000" pitchFamily="50" charset="-52"/>
                </a:endParaRPr>
              </a:p>
            </p:txBody>
          </p:sp>
        </p:grpSp>
        <p:grpSp>
          <p:nvGrpSpPr>
            <p:cNvPr id="33" name="Группа 32"/>
            <p:cNvGrpSpPr/>
            <p:nvPr/>
          </p:nvGrpSpPr>
          <p:grpSpPr>
            <a:xfrm>
              <a:off x="2169996" y="4933215"/>
              <a:ext cx="808805" cy="215444"/>
              <a:chOff x="2229329" y="4933215"/>
              <a:chExt cx="808805" cy="215444"/>
            </a:xfrm>
          </p:grpSpPr>
          <p:sp>
            <p:nvSpPr>
              <p:cNvPr id="37" name="TextBox 36"/>
              <p:cNvSpPr txBox="1"/>
              <p:nvPr/>
            </p:nvSpPr>
            <p:spPr>
              <a:xfrm>
                <a:off x="2329709"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de.firpo.ru</a:t>
                </a:r>
                <a:endParaRPr lang="ru-RU" sz="2000" dirty="0">
                  <a:latin typeface="Akrobat SemiBold" panose="00000700000000000000" pitchFamily="50" charset="-52"/>
                </a:endParaRPr>
              </a:p>
            </p:txBody>
          </p:sp>
          <p:pic>
            <p:nvPicPr>
              <p:cNvPr id="38" name="Рисунок 37"/>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229329" y="4960014"/>
                <a:ext cx="144000" cy="144000"/>
              </a:xfrm>
              <a:prstGeom prst="rect">
                <a:avLst/>
              </a:prstGeom>
            </p:spPr>
          </p:pic>
        </p:grpSp>
        <p:grpSp>
          <p:nvGrpSpPr>
            <p:cNvPr id="34" name="Группа 33"/>
            <p:cNvGrpSpPr/>
            <p:nvPr/>
          </p:nvGrpSpPr>
          <p:grpSpPr>
            <a:xfrm>
              <a:off x="3950595" y="4933215"/>
              <a:ext cx="1070308" cy="215444"/>
              <a:chOff x="4014585" y="4933215"/>
              <a:chExt cx="1070308" cy="215444"/>
            </a:xfrm>
          </p:grpSpPr>
          <p:pic>
            <p:nvPicPr>
              <p:cNvPr id="35" name="Рисунок 34"/>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014585" y="4984014"/>
                <a:ext cx="144000" cy="96000"/>
              </a:xfrm>
              <a:prstGeom prst="rect">
                <a:avLst/>
              </a:prstGeom>
            </p:spPr>
          </p:pic>
          <p:sp>
            <p:nvSpPr>
              <p:cNvPr id="36" name="TextBox 35"/>
              <p:cNvSpPr txBox="1"/>
              <p:nvPr/>
            </p:nvSpPr>
            <p:spPr>
              <a:xfrm>
                <a:off x="4118549" y="4933215"/>
                <a:ext cx="966344"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vk.com/de_spo</a:t>
                </a:r>
                <a:endParaRPr lang="ru-RU" sz="1000" dirty="0">
                  <a:latin typeface="Akrobat SemiBold" panose="00000700000000000000" pitchFamily="50" charset="-52"/>
                </a:endParaRPr>
              </a:p>
            </p:txBody>
          </p:sp>
        </p:grpSp>
      </p:grpSp>
      <p:sp>
        <p:nvSpPr>
          <p:cNvPr id="20" name="TextBox 19">
            <a:extLst>
              <a:ext uri="{FF2B5EF4-FFF2-40B4-BE49-F238E27FC236}">
                <a16:creationId xmlns:a16="http://schemas.microsoft.com/office/drawing/2014/main" id="{1E411521-7AA8-49BA-9DB3-9D1495EC92E7}"/>
              </a:ext>
            </a:extLst>
          </p:cNvPr>
          <p:cNvSpPr txBox="1"/>
          <p:nvPr/>
        </p:nvSpPr>
        <p:spPr>
          <a:xfrm>
            <a:off x="3827206" y="1069237"/>
            <a:ext cx="972540" cy="369332"/>
          </a:xfrm>
          <a:prstGeom prst="rect">
            <a:avLst/>
          </a:prstGeom>
          <a:noFill/>
        </p:spPr>
        <p:txBody>
          <a:bodyPr wrap="square">
            <a:spAutoFit/>
          </a:bodyPr>
          <a:lstStyle/>
          <a:p>
            <a:r>
              <a:rPr lang="ru-RU" dirty="0">
                <a:solidFill>
                  <a:srgbClr val="5543C1"/>
                </a:solidFill>
                <a:latin typeface="Akrobat ExtraBold" panose="00000900000000000000" pitchFamily="50" charset="-52"/>
              </a:rPr>
              <a:t>ВОПРОС</a:t>
            </a:r>
          </a:p>
        </p:txBody>
      </p:sp>
      <p:sp>
        <p:nvSpPr>
          <p:cNvPr id="21" name="Облачко с текстом: прямоугольное со скругленными углами 20">
            <a:extLst>
              <a:ext uri="{FF2B5EF4-FFF2-40B4-BE49-F238E27FC236}">
                <a16:creationId xmlns:a16="http://schemas.microsoft.com/office/drawing/2014/main" id="{54C2C35D-1726-49F0-B30F-E26DBB6805E6}"/>
              </a:ext>
            </a:extLst>
          </p:cNvPr>
          <p:cNvSpPr/>
          <p:nvPr/>
        </p:nvSpPr>
        <p:spPr>
          <a:xfrm>
            <a:off x="1759998" y="45553"/>
            <a:ext cx="1680757" cy="1024634"/>
          </a:xfrm>
          <a:prstGeom prst="wedgeRoundRectCallout">
            <a:avLst>
              <a:gd name="adj1" fmla="val 65773"/>
              <a:gd name="adj2" fmla="val -998"/>
              <a:gd name="adj3" fmla="val 16667"/>
            </a:avLst>
          </a:prstGeom>
          <a:solidFill>
            <a:srgbClr val="E8E5F7"/>
          </a:solidFill>
          <a:ln>
            <a:solidFill>
              <a:srgbClr val="64CC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a:p>
            <a:pPr algn="ctr"/>
            <a:endParaRPr lang="ru-RU" dirty="0"/>
          </a:p>
        </p:txBody>
      </p:sp>
      <p:sp>
        <p:nvSpPr>
          <p:cNvPr id="22" name="TextBox 21">
            <a:extLst>
              <a:ext uri="{FF2B5EF4-FFF2-40B4-BE49-F238E27FC236}">
                <a16:creationId xmlns:a16="http://schemas.microsoft.com/office/drawing/2014/main" id="{3DBA6A0A-43D9-4B98-A48E-981DB15CBAF6}"/>
              </a:ext>
            </a:extLst>
          </p:cNvPr>
          <p:cNvSpPr txBox="1"/>
          <p:nvPr/>
        </p:nvSpPr>
        <p:spPr>
          <a:xfrm>
            <a:off x="1788127" y="51277"/>
            <a:ext cx="1647792" cy="1015663"/>
          </a:xfrm>
          <a:prstGeom prst="rect">
            <a:avLst/>
          </a:prstGeom>
          <a:noFill/>
        </p:spPr>
        <p:txBody>
          <a:bodyPr wrap="square" rtlCol="0">
            <a:spAutoFit/>
          </a:bodyPr>
          <a:lstStyle/>
          <a:p>
            <a:pPr algn="ctr"/>
            <a:r>
              <a:rPr lang="ru-RU" sz="1200" dirty="0">
                <a:solidFill>
                  <a:srgbClr val="2C3C89"/>
                </a:solidFill>
                <a:latin typeface="Akrobat ExtraBold" panose="00000900000000000000" pitchFamily="50" charset="-52"/>
              </a:rPr>
              <a:t>Про обязанности</a:t>
            </a:r>
            <a:br>
              <a:rPr lang="ru-RU" sz="1200" dirty="0">
                <a:solidFill>
                  <a:srgbClr val="2C3C89"/>
                </a:solidFill>
                <a:latin typeface="Akrobat ExtraBold" panose="00000900000000000000" pitchFamily="50" charset="-52"/>
              </a:rPr>
            </a:br>
            <a:r>
              <a:rPr lang="ru-RU" sz="1200" dirty="0">
                <a:solidFill>
                  <a:srgbClr val="2C3C89"/>
                </a:solidFill>
                <a:latin typeface="Akrobat ExtraBold" panose="00000900000000000000" pitchFamily="50" charset="-52"/>
              </a:rPr>
              <a:t>на демонстрационном экзамене все понятно. </a:t>
            </a:r>
          </a:p>
          <a:p>
            <a:pPr algn="ctr"/>
            <a:r>
              <a:rPr lang="ru-RU" sz="1200" dirty="0">
                <a:solidFill>
                  <a:srgbClr val="2C3C89"/>
                </a:solidFill>
                <a:latin typeface="Akrobat ExtraBold" panose="00000900000000000000" pitchFamily="50" charset="-52"/>
              </a:rPr>
              <a:t>А есть ли у выпускников какие-то права?</a:t>
            </a:r>
          </a:p>
        </p:txBody>
      </p:sp>
      <p:sp>
        <p:nvSpPr>
          <p:cNvPr id="23" name="TextBox 2">
            <a:extLst>
              <a:ext uri="{FF2B5EF4-FFF2-40B4-BE49-F238E27FC236}">
                <a16:creationId xmlns:a16="http://schemas.microsoft.com/office/drawing/2014/main" id="{092DE256-5C81-4AE9-A40A-6E1B234171DF}"/>
              </a:ext>
            </a:extLst>
          </p:cNvPr>
          <p:cNvSpPr txBox="1"/>
          <p:nvPr/>
        </p:nvSpPr>
        <p:spPr>
          <a:xfrm>
            <a:off x="-301292" y="1148750"/>
            <a:ext cx="3731323" cy="461915"/>
          </a:xfrm>
          <a:prstGeom prst="roundRect">
            <a:avLst>
              <a:gd name="adj" fmla="val 19379"/>
            </a:avLst>
          </a:prstGeom>
          <a:solidFill>
            <a:srgbClr val="05A198"/>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25" name="Прямоугольник 24">
            <a:extLst>
              <a:ext uri="{FF2B5EF4-FFF2-40B4-BE49-F238E27FC236}">
                <a16:creationId xmlns:a16="http://schemas.microsoft.com/office/drawing/2014/main" id="{D3099B07-10AD-4CA4-9C5F-366D0140CA83}"/>
              </a:ext>
            </a:extLst>
          </p:cNvPr>
          <p:cNvSpPr/>
          <p:nvPr/>
        </p:nvSpPr>
        <p:spPr>
          <a:xfrm>
            <a:off x="-223470" y="1168348"/>
            <a:ext cx="3766510" cy="430887"/>
          </a:xfrm>
          <a:prstGeom prst="rect">
            <a:avLst/>
          </a:prstGeom>
        </p:spPr>
        <p:txBody>
          <a:bodyPr wrap="square">
            <a:spAutoFit/>
          </a:bodyPr>
          <a:lstStyle/>
          <a:p>
            <a:pPr algn="ctr"/>
            <a:r>
              <a:rPr lang="ru-RU" sz="1100" dirty="0">
                <a:solidFill>
                  <a:schemeClr val="bg1"/>
                </a:solidFill>
                <a:latin typeface="Akrobat ExtraBold" panose="00000900000000000000" pitchFamily="50" charset="-52"/>
              </a:rPr>
              <a:t>Пункты 44, 63, 71 Порядка ГИА СПО </a:t>
            </a:r>
            <a:br>
              <a:rPr lang="ru-RU" sz="1100" dirty="0">
                <a:solidFill>
                  <a:schemeClr val="bg1"/>
                </a:solidFill>
                <a:latin typeface="Akrobat ExtraBold" panose="00000900000000000000" pitchFamily="50" charset="-52"/>
              </a:rPr>
            </a:br>
            <a:r>
              <a:rPr lang="ru-RU" sz="1100" dirty="0">
                <a:solidFill>
                  <a:schemeClr val="bg1"/>
                </a:solidFill>
                <a:latin typeface="Akrobat ExtraBold" panose="00000900000000000000" pitchFamily="50" charset="-52"/>
              </a:rPr>
              <a:t>(приказ </a:t>
            </a:r>
            <a:r>
              <a:rPr lang="ru-RU" sz="1100" dirty="0" err="1">
                <a:solidFill>
                  <a:schemeClr val="bg1"/>
                </a:solidFill>
                <a:latin typeface="Akrobat ExtraBold" panose="00000900000000000000" pitchFamily="50" charset="-52"/>
              </a:rPr>
              <a:t>Минпросвещения</a:t>
            </a:r>
            <a:r>
              <a:rPr lang="ru-RU" sz="1100" dirty="0">
                <a:solidFill>
                  <a:schemeClr val="bg1"/>
                </a:solidFill>
                <a:latin typeface="Akrobat ExtraBold" panose="00000900000000000000" pitchFamily="50" charset="-52"/>
              </a:rPr>
              <a:t> России от 08.11.2021 </a:t>
            </a:r>
            <a:r>
              <a:rPr lang="ru-RU" sz="1100" dirty="0">
                <a:solidFill>
                  <a:schemeClr val="bg1"/>
                </a:solidFill>
                <a:latin typeface="Arial Narrow" panose="020B0606020202030204" pitchFamily="34" charset="0"/>
              </a:rPr>
              <a:t>№</a:t>
            </a:r>
            <a:r>
              <a:rPr lang="ru-RU" sz="1100" dirty="0">
                <a:solidFill>
                  <a:schemeClr val="bg1"/>
                </a:solidFill>
                <a:latin typeface="Akrobat ExtraBold" panose="00000900000000000000" pitchFamily="50" charset="-52"/>
              </a:rPr>
              <a:t> 800)</a:t>
            </a:r>
          </a:p>
        </p:txBody>
      </p:sp>
      <p:sp>
        <p:nvSpPr>
          <p:cNvPr id="30" name="Google Shape;170;p17">
            <a:extLst>
              <a:ext uri="{FF2B5EF4-FFF2-40B4-BE49-F238E27FC236}">
                <a16:creationId xmlns:a16="http://schemas.microsoft.com/office/drawing/2014/main" id="{8A593AF2-5950-4BA6-BC43-313ECE2B73AC}"/>
              </a:ext>
            </a:extLst>
          </p:cNvPr>
          <p:cNvSpPr txBox="1"/>
          <p:nvPr/>
        </p:nvSpPr>
        <p:spPr>
          <a:xfrm>
            <a:off x="-22275" y="1926312"/>
            <a:ext cx="10331549" cy="430887"/>
          </a:xfrm>
          <a:prstGeom prst="rect">
            <a:avLst/>
          </a:prstGeom>
          <a:noFill/>
          <a:ln>
            <a:noFill/>
          </a:ln>
        </p:spPr>
        <p:txBody>
          <a:bodyPr spcFirstLastPara="1" wrap="square" lIns="121900" tIns="121900" rIns="121900" bIns="121900" anchor="ctr" anchorCtr="0">
            <a:noAutofit/>
          </a:bodyPr>
          <a:lstStyle>
            <a:defPPr>
              <a:defRPr lang="ru-RU"/>
            </a:defPPr>
            <a:lvl1pPr>
              <a:lnSpc>
                <a:spcPct val="90000"/>
              </a:lnSpc>
              <a:spcAft>
                <a:spcPts val="1000"/>
              </a:spcAft>
              <a:defRPr b="1">
                <a:latin typeface="+mj-lt"/>
              </a:defRPr>
            </a:lvl1pPr>
          </a:lstStyle>
          <a:p>
            <a:r>
              <a:rPr lang="ru-RU" sz="1100" dirty="0">
                <a:solidFill>
                  <a:srgbClr val="2C3C89"/>
                </a:solidFill>
                <a:latin typeface="Akrobat ExtraBold" panose="00000900000000000000" pitchFamily="50" charset="-52"/>
              </a:rPr>
              <a:t>Выпускники праве: </a:t>
            </a:r>
          </a:p>
        </p:txBody>
      </p:sp>
      <p:sp>
        <p:nvSpPr>
          <p:cNvPr id="39" name="Google Shape;171;p17">
            <a:extLst>
              <a:ext uri="{FF2B5EF4-FFF2-40B4-BE49-F238E27FC236}">
                <a16:creationId xmlns:a16="http://schemas.microsoft.com/office/drawing/2014/main" id="{24462442-4F89-4D50-AFEE-9260F9D45304}"/>
              </a:ext>
            </a:extLst>
          </p:cNvPr>
          <p:cNvSpPr txBox="1"/>
          <p:nvPr/>
        </p:nvSpPr>
        <p:spPr>
          <a:xfrm>
            <a:off x="29844" y="2130326"/>
            <a:ext cx="5113655" cy="1134100"/>
          </a:xfrm>
          <a:prstGeom prst="rect">
            <a:avLst/>
          </a:prstGeom>
          <a:noFill/>
          <a:ln>
            <a:noFill/>
          </a:ln>
        </p:spPr>
        <p:txBody>
          <a:bodyPr spcFirstLastPara="1" wrap="square" lIns="121900" tIns="121900" rIns="121900" bIns="121900" anchor="t" anchorCtr="0">
            <a:noAutofit/>
          </a:bodyPr>
          <a:lstStyle/>
          <a:p>
            <a:pPr marL="182563" indent="-18256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пользоваться оборудованием центра проведения ДЭ, необходимыми материалами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в соответствии с заданиями ДЭ, средствами обучения и воспитания в соответствии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с требованиями комплекта оценочной документации;</a:t>
            </a:r>
          </a:p>
          <a:p>
            <a:pPr marL="182563" indent="-18256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получать разъяснения технического эксперта по вопросам безопасной и бесперебойной эксплуатации оборудования центра проведения ДЭ;</a:t>
            </a:r>
          </a:p>
          <a:p>
            <a:pPr marL="182563" indent="-18256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получить копию задания ДЭ на бумажном носителе;</a:t>
            </a:r>
          </a:p>
          <a:p>
            <a:pPr marL="182563" indent="-18256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подать заявление о </a:t>
            </a:r>
            <a:r>
              <a:rPr lang="ru-RU" sz="1000" dirty="0" err="1">
                <a:solidFill>
                  <a:srgbClr val="2C3C89"/>
                </a:solidFill>
                <a:latin typeface="Akrobat Light" panose="00000500000000000000" pitchFamily="50" charset="-52"/>
                <a:cs typeface="Times New Roman" panose="02020603050405020304" pitchFamily="18" charset="0"/>
              </a:rPr>
              <a:t>перезачете</a:t>
            </a:r>
            <a:r>
              <a:rPr lang="ru-RU" sz="1000" dirty="0">
                <a:solidFill>
                  <a:srgbClr val="2C3C89"/>
                </a:solidFill>
                <a:latin typeface="Akrobat Light" panose="00000500000000000000" pitchFamily="50" charset="-52"/>
                <a:cs typeface="Times New Roman" panose="02020603050405020304" pitchFamily="18" charset="0"/>
              </a:rPr>
              <a:t> в качестве оценки «отлично» по ДЭ на основании имеющегося статуса победителя, призера чемпионатов профессионального мастерства, проведенных Союзом «Агентство развития профессиональных сообществ и рабочих кадров «Молодые профессионалы (</a:t>
            </a:r>
            <a:r>
              <a:rPr lang="ru-RU" sz="1000" dirty="0" err="1">
                <a:solidFill>
                  <a:srgbClr val="2C3C89"/>
                </a:solidFill>
                <a:latin typeface="Akrobat Light" panose="00000500000000000000" pitchFamily="50" charset="-52"/>
                <a:cs typeface="Times New Roman" panose="02020603050405020304" pitchFamily="18" charset="0"/>
              </a:rPr>
              <a:t>Ворлдскиллс</a:t>
            </a:r>
            <a:r>
              <a:rPr lang="ru-RU" sz="1000" dirty="0">
                <a:solidFill>
                  <a:srgbClr val="2C3C89"/>
                </a:solidFill>
                <a:latin typeface="Akrobat Light" panose="00000500000000000000" pitchFamily="50" charset="-52"/>
                <a:cs typeface="Times New Roman" panose="02020603050405020304" pitchFamily="18" charset="0"/>
              </a:rPr>
              <a:t> Россия)» или международной организацией «</a:t>
            </a:r>
            <a:r>
              <a:rPr lang="ru-RU" sz="1000" dirty="0" err="1">
                <a:solidFill>
                  <a:srgbClr val="2C3C89"/>
                </a:solidFill>
                <a:latin typeface="Akrobat Light" panose="00000500000000000000" pitchFamily="50" charset="-52"/>
                <a:cs typeface="Times New Roman" panose="02020603050405020304" pitchFamily="18" charset="0"/>
              </a:rPr>
              <a:t>WorldSkills</a:t>
            </a:r>
            <a:r>
              <a:rPr lang="ru-RU" sz="1000" dirty="0">
                <a:solidFill>
                  <a:srgbClr val="2C3C89"/>
                </a:solidFill>
                <a:latin typeface="Akrobat Light" panose="00000500000000000000" pitchFamily="50" charset="-52"/>
                <a:cs typeface="Times New Roman" panose="02020603050405020304" pitchFamily="18" charset="0"/>
              </a:rPr>
              <a:t> International», в том числе «</a:t>
            </a:r>
            <a:r>
              <a:rPr lang="ru-RU" sz="1000" dirty="0" err="1">
                <a:solidFill>
                  <a:srgbClr val="2C3C89"/>
                </a:solidFill>
                <a:latin typeface="Akrobat Light" panose="00000500000000000000" pitchFamily="50" charset="-52"/>
                <a:cs typeface="Times New Roman" panose="02020603050405020304" pitchFamily="18" charset="0"/>
              </a:rPr>
              <a:t>WorldSkills</a:t>
            </a:r>
            <a:r>
              <a:rPr lang="ru-RU" sz="1000" dirty="0">
                <a:solidFill>
                  <a:srgbClr val="2C3C89"/>
                </a:solidFill>
                <a:latin typeface="Akrobat Light" panose="00000500000000000000" pitchFamily="50" charset="-52"/>
                <a:cs typeface="Times New Roman" panose="02020603050405020304" pitchFamily="18" charset="0"/>
              </a:rPr>
              <a:t> Europe» и «</a:t>
            </a:r>
            <a:r>
              <a:rPr lang="ru-RU" sz="1000" dirty="0" err="1">
                <a:solidFill>
                  <a:srgbClr val="2C3C89"/>
                </a:solidFill>
                <a:latin typeface="Akrobat Light" panose="00000500000000000000" pitchFamily="50" charset="-52"/>
                <a:cs typeface="Times New Roman" panose="02020603050405020304" pitchFamily="18" charset="0"/>
              </a:rPr>
              <a:t>WorldSkills</a:t>
            </a:r>
            <a:r>
              <a:rPr lang="ru-RU" sz="1000" dirty="0">
                <a:solidFill>
                  <a:srgbClr val="2C3C89"/>
                </a:solidFill>
                <a:latin typeface="Akrobat Light" panose="00000500000000000000" pitchFamily="50" charset="-52"/>
                <a:cs typeface="Times New Roman" panose="02020603050405020304" pitchFamily="18" charset="0"/>
              </a:rPr>
              <a:t> Asia»;</a:t>
            </a:r>
          </a:p>
          <a:p>
            <a:pPr marL="182563" indent="-18256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подать в апелляционную комиссию письменную апелляцию о нарушении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Порядка проведения государственной итоговой аттестации по образовательным программам среднего профессионального образования и (или) о несогласии с результатами государственной итоговой аттестации</a:t>
            </a:r>
          </a:p>
        </p:txBody>
      </p:sp>
      <p:sp>
        <p:nvSpPr>
          <p:cNvPr id="29" name="TextBox 2">
            <a:extLst>
              <a:ext uri="{FF2B5EF4-FFF2-40B4-BE49-F238E27FC236}">
                <a16:creationId xmlns:a16="http://schemas.microsoft.com/office/drawing/2014/main" id="{15BC267E-B20E-44ED-AD58-7C047E7BE862}"/>
              </a:ext>
            </a:extLst>
          </p:cNvPr>
          <p:cNvSpPr txBox="1"/>
          <p:nvPr/>
        </p:nvSpPr>
        <p:spPr>
          <a:xfrm>
            <a:off x="3219822" y="1519486"/>
            <a:ext cx="2080046" cy="451054"/>
          </a:xfrm>
          <a:prstGeom prst="roundRect">
            <a:avLst>
              <a:gd name="adj" fmla="val 19379"/>
            </a:avLst>
          </a:prstGeom>
          <a:solidFill>
            <a:srgbClr val="5543C1"/>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40" name="TextBox 39">
            <a:extLst>
              <a:ext uri="{FF2B5EF4-FFF2-40B4-BE49-F238E27FC236}">
                <a16:creationId xmlns:a16="http://schemas.microsoft.com/office/drawing/2014/main" id="{D2166BC5-CC64-45FD-A4CC-5D0ADEBC6C5C}"/>
              </a:ext>
            </a:extLst>
          </p:cNvPr>
          <p:cNvSpPr txBox="1"/>
          <p:nvPr/>
        </p:nvSpPr>
        <p:spPr>
          <a:xfrm>
            <a:off x="3879326" y="1576185"/>
            <a:ext cx="972540" cy="369332"/>
          </a:xfrm>
          <a:prstGeom prst="rect">
            <a:avLst/>
          </a:prstGeom>
          <a:noFill/>
        </p:spPr>
        <p:txBody>
          <a:bodyPr wrap="square">
            <a:spAutoFit/>
          </a:bodyPr>
          <a:lstStyle/>
          <a:p>
            <a:r>
              <a:rPr lang="ru-RU" dirty="0">
                <a:solidFill>
                  <a:schemeClr val="bg1"/>
                </a:solidFill>
                <a:latin typeface="Akrobat ExtraBold" panose="00000900000000000000" pitchFamily="50" charset="-52"/>
              </a:rPr>
              <a:t>ОТВЕТ</a:t>
            </a:r>
            <a:endParaRPr lang="ru-RU" dirty="0">
              <a:solidFill>
                <a:schemeClr val="bg1"/>
              </a:solidFill>
            </a:endParaRPr>
          </a:p>
        </p:txBody>
      </p:sp>
    </p:spTree>
    <p:extLst>
      <p:ext uri="{BB962C8B-B14F-4D97-AF65-F5344CB8AC3E}">
        <p14:creationId xmlns:p14="http://schemas.microsoft.com/office/powerpoint/2010/main" val="47819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91955D1-5D41-4469-B2D2-BC2BCA57AF7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295"/>
          <a:stretch/>
        </p:blipFill>
        <p:spPr bwMode="auto">
          <a:xfrm>
            <a:off x="3643832" y="25751"/>
            <a:ext cx="1488549" cy="1037993"/>
          </a:xfrm>
          <a:prstGeom prst="rect">
            <a:avLst/>
          </a:prstGeom>
          <a:noFill/>
          <a:extLst>
            <a:ext uri="{909E8E84-426E-40DD-AFC4-6F175D3DCCD1}">
              <a14:hiddenFill xmlns:a14="http://schemas.microsoft.com/office/drawing/2010/main">
                <a:solidFill>
                  <a:srgbClr val="FFFFFF"/>
                </a:solidFill>
              </a14:hiddenFill>
            </a:ext>
          </a:extLst>
        </p:spPr>
      </p:pic>
      <p:sp>
        <p:nvSpPr>
          <p:cNvPr id="50" name="Google Shape;170;p17">
            <a:extLst>
              <a:ext uri="{FF2B5EF4-FFF2-40B4-BE49-F238E27FC236}">
                <a16:creationId xmlns:a16="http://schemas.microsoft.com/office/drawing/2014/main" id="{EBD38508-BA3F-4E85-9452-44601FBDE1ED}"/>
              </a:ext>
            </a:extLst>
          </p:cNvPr>
          <p:cNvSpPr txBox="1"/>
          <p:nvPr/>
        </p:nvSpPr>
        <p:spPr>
          <a:xfrm>
            <a:off x="-5202" y="2873599"/>
            <a:ext cx="10560321" cy="496054"/>
          </a:xfrm>
          <a:prstGeom prst="rect">
            <a:avLst/>
          </a:prstGeom>
          <a:noFill/>
          <a:ln>
            <a:noFill/>
          </a:ln>
        </p:spPr>
        <p:txBody>
          <a:bodyPr spcFirstLastPara="1" wrap="square" lIns="121900" tIns="121900" rIns="121900" bIns="121900" anchor="ctr" anchorCtr="0">
            <a:noAutofit/>
          </a:bodyPr>
          <a:lstStyle/>
          <a:p>
            <a:pPr>
              <a:lnSpc>
                <a:spcPct val="90000"/>
              </a:lnSpc>
              <a:spcAft>
                <a:spcPts val="1000"/>
              </a:spcAft>
            </a:pPr>
            <a:r>
              <a:rPr lang="ru-RU" sz="1100" b="1" dirty="0">
                <a:solidFill>
                  <a:srgbClr val="2C3C89"/>
                </a:solidFill>
                <a:latin typeface="Akrobat ExtraBold" panose="00000900000000000000" pitchFamily="50" charset="-52"/>
              </a:rPr>
              <a:t>Основания и сроки для пересдачи ДЭ</a:t>
            </a:r>
          </a:p>
        </p:txBody>
      </p:sp>
      <p:grpSp>
        <p:nvGrpSpPr>
          <p:cNvPr id="3" name="Группа 2"/>
          <p:cNvGrpSpPr/>
          <p:nvPr/>
        </p:nvGrpSpPr>
        <p:grpSpPr>
          <a:xfrm>
            <a:off x="-1702747" y="-752147"/>
            <a:ext cx="3405494" cy="1504293"/>
            <a:chOff x="-1702747" y="-752147"/>
            <a:chExt cx="3405494" cy="1504293"/>
          </a:xfrm>
        </p:grpSpPr>
        <p:sp>
          <p:nvSpPr>
            <p:cNvPr id="57" name="Прямоугольник 18"/>
            <p:cNvSpPr/>
            <p:nvPr/>
          </p:nvSpPr>
          <p:spPr>
            <a:xfrm>
              <a:off x="-1702747" y="-752147"/>
              <a:ext cx="3405494" cy="1504293"/>
            </a:xfrm>
            <a:prstGeom prst="roundRect">
              <a:avLst>
                <a:gd name="adj" fmla="val 43696"/>
              </a:avLst>
            </a:prstGeom>
            <a:gradFill>
              <a:gsLst>
                <a:gs pos="90000">
                  <a:srgbClr val="00A098"/>
                </a:gs>
                <a:gs pos="5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pic>
          <p:nvPicPr>
            <p:cNvPr id="58" name="Рисунок 5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4360" y="157987"/>
              <a:ext cx="643211" cy="420958"/>
            </a:xfrm>
            <a:prstGeom prst="rect">
              <a:avLst/>
            </a:prstGeom>
          </p:spPr>
        </p:pic>
        <p:pic>
          <p:nvPicPr>
            <p:cNvPr id="59" name="Рисунок 58"/>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7786" y="157987"/>
              <a:ext cx="439260" cy="420958"/>
            </a:xfrm>
            <a:prstGeom prst="rect">
              <a:avLst/>
            </a:prstGeom>
          </p:spPr>
        </p:pic>
      </p:grpSp>
      <p:grpSp>
        <p:nvGrpSpPr>
          <p:cNvPr id="2" name="Группа 1"/>
          <p:cNvGrpSpPr/>
          <p:nvPr/>
        </p:nvGrpSpPr>
        <p:grpSpPr>
          <a:xfrm>
            <a:off x="-223470" y="4912668"/>
            <a:ext cx="6251604" cy="1504293"/>
            <a:chOff x="-223470" y="4912668"/>
            <a:chExt cx="6251604" cy="1504293"/>
          </a:xfrm>
        </p:grpSpPr>
        <p:sp>
          <p:nvSpPr>
            <p:cNvPr id="28" name="Прямоугольник 18"/>
            <p:cNvSpPr/>
            <p:nvPr/>
          </p:nvSpPr>
          <p:spPr>
            <a:xfrm>
              <a:off x="-223470" y="4912668"/>
              <a:ext cx="6251604" cy="1504293"/>
            </a:xfrm>
            <a:prstGeom prst="roundRect">
              <a:avLst>
                <a:gd name="adj" fmla="val 50000"/>
              </a:avLst>
            </a:prstGeom>
            <a:gradFill>
              <a:gsLst>
                <a:gs pos="0">
                  <a:srgbClr val="00A098"/>
                </a:gs>
                <a:gs pos="6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grpSp>
          <p:nvGrpSpPr>
            <p:cNvPr id="31" name="Группа 30"/>
            <p:cNvGrpSpPr/>
            <p:nvPr/>
          </p:nvGrpSpPr>
          <p:grpSpPr>
            <a:xfrm>
              <a:off x="1344440" y="4933215"/>
              <a:ext cx="805109" cy="215444"/>
              <a:chOff x="1315720" y="4933215"/>
              <a:chExt cx="805109" cy="215444"/>
            </a:xfrm>
          </p:grpSpPr>
          <p:pic>
            <p:nvPicPr>
              <p:cNvPr id="54" name="Рисунок 53"/>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15720" y="4978014"/>
                <a:ext cx="144000" cy="108000"/>
              </a:xfrm>
              <a:prstGeom prst="rect">
                <a:avLst/>
              </a:prstGeom>
            </p:spPr>
          </p:pic>
          <p:sp>
            <p:nvSpPr>
              <p:cNvPr id="55" name="TextBox 54"/>
              <p:cNvSpPr txBox="1"/>
              <p:nvPr/>
            </p:nvSpPr>
            <p:spPr>
              <a:xfrm>
                <a:off x="1412404"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hd.firpo.ru</a:t>
                </a:r>
                <a:endParaRPr lang="ru-RU" sz="2000" dirty="0">
                  <a:latin typeface="Akrobat SemiBold" panose="00000700000000000000" pitchFamily="50" charset="-52"/>
                </a:endParaRPr>
              </a:p>
            </p:txBody>
          </p:sp>
        </p:grpSp>
        <p:grpSp>
          <p:nvGrpSpPr>
            <p:cNvPr id="32" name="Группа 31"/>
            <p:cNvGrpSpPr/>
            <p:nvPr/>
          </p:nvGrpSpPr>
          <p:grpSpPr>
            <a:xfrm>
              <a:off x="2999248" y="4933215"/>
              <a:ext cx="942330" cy="215444"/>
              <a:chOff x="3025293" y="4933215"/>
              <a:chExt cx="942330" cy="215444"/>
            </a:xfrm>
          </p:grpSpPr>
          <p:pic>
            <p:nvPicPr>
              <p:cNvPr id="52" name="Рисунок 51"/>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25293" y="4968014"/>
                <a:ext cx="144000" cy="128000"/>
              </a:xfrm>
              <a:prstGeom prst="rect">
                <a:avLst/>
              </a:prstGeom>
            </p:spPr>
          </p:pic>
          <p:sp>
            <p:nvSpPr>
              <p:cNvPr id="53" name="TextBox 52"/>
              <p:cNvSpPr txBox="1"/>
              <p:nvPr/>
            </p:nvSpPr>
            <p:spPr>
              <a:xfrm>
                <a:off x="3129898" y="4933215"/>
                <a:ext cx="8377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t.me/de_spo</a:t>
                </a:r>
                <a:endParaRPr lang="ru-RU" sz="2000" dirty="0">
                  <a:latin typeface="Akrobat SemiBold" panose="00000700000000000000" pitchFamily="50" charset="-52"/>
                </a:endParaRPr>
              </a:p>
            </p:txBody>
          </p:sp>
        </p:grpSp>
        <p:grpSp>
          <p:nvGrpSpPr>
            <p:cNvPr id="33" name="Группа 32"/>
            <p:cNvGrpSpPr/>
            <p:nvPr/>
          </p:nvGrpSpPr>
          <p:grpSpPr>
            <a:xfrm>
              <a:off x="2169996" y="4933215"/>
              <a:ext cx="808805" cy="215444"/>
              <a:chOff x="2229329" y="4933215"/>
              <a:chExt cx="808805" cy="215444"/>
            </a:xfrm>
          </p:grpSpPr>
          <p:sp>
            <p:nvSpPr>
              <p:cNvPr id="37" name="TextBox 36"/>
              <p:cNvSpPr txBox="1"/>
              <p:nvPr/>
            </p:nvSpPr>
            <p:spPr>
              <a:xfrm>
                <a:off x="2329709"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de.firpo.ru</a:t>
                </a:r>
                <a:endParaRPr lang="ru-RU" sz="2000" dirty="0">
                  <a:latin typeface="Akrobat SemiBold" panose="00000700000000000000" pitchFamily="50" charset="-52"/>
                </a:endParaRPr>
              </a:p>
            </p:txBody>
          </p:sp>
          <p:pic>
            <p:nvPicPr>
              <p:cNvPr id="38" name="Рисунок 37"/>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229329" y="4960014"/>
                <a:ext cx="144000" cy="144000"/>
              </a:xfrm>
              <a:prstGeom prst="rect">
                <a:avLst/>
              </a:prstGeom>
            </p:spPr>
          </p:pic>
        </p:grpSp>
        <p:grpSp>
          <p:nvGrpSpPr>
            <p:cNvPr id="34" name="Группа 33"/>
            <p:cNvGrpSpPr/>
            <p:nvPr/>
          </p:nvGrpSpPr>
          <p:grpSpPr>
            <a:xfrm>
              <a:off x="3950595" y="4933215"/>
              <a:ext cx="1070308" cy="215444"/>
              <a:chOff x="4014585" y="4933215"/>
              <a:chExt cx="1070308" cy="215444"/>
            </a:xfrm>
          </p:grpSpPr>
          <p:pic>
            <p:nvPicPr>
              <p:cNvPr id="35" name="Рисунок 34"/>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014585" y="4984014"/>
                <a:ext cx="144000" cy="96000"/>
              </a:xfrm>
              <a:prstGeom prst="rect">
                <a:avLst/>
              </a:prstGeom>
            </p:spPr>
          </p:pic>
          <p:sp>
            <p:nvSpPr>
              <p:cNvPr id="36" name="TextBox 35"/>
              <p:cNvSpPr txBox="1"/>
              <p:nvPr/>
            </p:nvSpPr>
            <p:spPr>
              <a:xfrm>
                <a:off x="4118549" y="4933215"/>
                <a:ext cx="966344"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vk.com/de_spo</a:t>
                </a:r>
                <a:endParaRPr lang="ru-RU" sz="1000" dirty="0">
                  <a:latin typeface="Akrobat SemiBold" panose="00000700000000000000" pitchFamily="50" charset="-52"/>
                </a:endParaRPr>
              </a:p>
            </p:txBody>
          </p:sp>
        </p:grpSp>
      </p:grpSp>
      <p:sp>
        <p:nvSpPr>
          <p:cNvPr id="26" name="Облачко с текстом: прямоугольное со скругленными углами 25">
            <a:extLst>
              <a:ext uri="{FF2B5EF4-FFF2-40B4-BE49-F238E27FC236}">
                <a16:creationId xmlns:a16="http://schemas.microsoft.com/office/drawing/2014/main" id="{542874F6-2D9F-47E9-8959-F134CA7144B4}"/>
              </a:ext>
            </a:extLst>
          </p:cNvPr>
          <p:cNvSpPr/>
          <p:nvPr/>
        </p:nvSpPr>
        <p:spPr>
          <a:xfrm>
            <a:off x="1764667" y="74057"/>
            <a:ext cx="2031219" cy="833569"/>
          </a:xfrm>
          <a:prstGeom prst="wedgeRoundRectCallout">
            <a:avLst>
              <a:gd name="adj1" fmla="val 65550"/>
              <a:gd name="adj2" fmla="val 49689"/>
              <a:gd name="adj3" fmla="val 16667"/>
            </a:avLst>
          </a:prstGeom>
          <a:solidFill>
            <a:srgbClr val="E8E5F7"/>
          </a:solidFill>
          <a:ln>
            <a:solidFill>
              <a:srgbClr val="64CC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a:p>
            <a:pPr algn="ctr"/>
            <a:endParaRPr lang="ru-RU" dirty="0"/>
          </a:p>
        </p:txBody>
      </p:sp>
      <p:sp>
        <p:nvSpPr>
          <p:cNvPr id="27" name="TextBox 26">
            <a:extLst>
              <a:ext uri="{FF2B5EF4-FFF2-40B4-BE49-F238E27FC236}">
                <a16:creationId xmlns:a16="http://schemas.microsoft.com/office/drawing/2014/main" id="{070917EB-6AA6-4E07-AB3B-99B4B37B4526}"/>
              </a:ext>
            </a:extLst>
          </p:cNvPr>
          <p:cNvSpPr txBox="1"/>
          <p:nvPr/>
        </p:nvSpPr>
        <p:spPr>
          <a:xfrm>
            <a:off x="1771862" y="72700"/>
            <a:ext cx="2031219" cy="830997"/>
          </a:xfrm>
          <a:prstGeom prst="rect">
            <a:avLst/>
          </a:prstGeom>
          <a:noFill/>
        </p:spPr>
        <p:txBody>
          <a:bodyPr wrap="square" rtlCol="0">
            <a:spAutoFit/>
          </a:bodyPr>
          <a:lstStyle/>
          <a:p>
            <a:pPr algn="ctr"/>
            <a:r>
              <a:rPr lang="ru-RU" sz="1200" dirty="0">
                <a:solidFill>
                  <a:srgbClr val="2C3C89"/>
                </a:solidFill>
                <a:latin typeface="Akrobat ExtraBold" panose="00000900000000000000" pitchFamily="50" charset="-52"/>
              </a:rPr>
              <a:t>Не знаю, как это произошло, но я перепутал время</a:t>
            </a:r>
          </a:p>
          <a:p>
            <a:pPr algn="ctr"/>
            <a:r>
              <a:rPr lang="ru-RU" sz="1200" dirty="0">
                <a:solidFill>
                  <a:srgbClr val="2C3C89"/>
                </a:solidFill>
                <a:latin typeface="Akrobat ExtraBold" panose="00000900000000000000" pitchFamily="50" charset="-52"/>
              </a:rPr>
              <a:t>демонстрационного экзамена. </a:t>
            </a:r>
          </a:p>
          <a:p>
            <a:pPr algn="ctr"/>
            <a:r>
              <a:rPr lang="ru-RU" sz="1200" dirty="0">
                <a:solidFill>
                  <a:srgbClr val="2C3C89"/>
                </a:solidFill>
                <a:latin typeface="Akrobat ExtraBold" panose="00000900000000000000" pitchFamily="50" charset="-52"/>
              </a:rPr>
              <a:t>Что теперь будет?</a:t>
            </a:r>
          </a:p>
        </p:txBody>
      </p:sp>
      <p:sp>
        <p:nvSpPr>
          <p:cNvPr id="41" name="Google Shape;170;p17">
            <a:extLst>
              <a:ext uri="{FF2B5EF4-FFF2-40B4-BE49-F238E27FC236}">
                <a16:creationId xmlns:a16="http://schemas.microsoft.com/office/drawing/2014/main" id="{0EE2272E-DBB0-4078-BDD7-E87198A4C86F}"/>
              </a:ext>
            </a:extLst>
          </p:cNvPr>
          <p:cNvSpPr txBox="1"/>
          <p:nvPr/>
        </p:nvSpPr>
        <p:spPr>
          <a:xfrm>
            <a:off x="-9978" y="1801222"/>
            <a:ext cx="10331549" cy="430887"/>
          </a:xfrm>
          <a:prstGeom prst="rect">
            <a:avLst/>
          </a:prstGeom>
          <a:noFill/>
          <a:ln>
            <a:noFill/>
          </a:ln>
        </p:spPr>
        <p:txBody>
          <a:bodyPr spcFirstLastPara="1" wrap="square" lIns="121900" tIns="121900" rIns="121900" bIns="121900" anchor="ctr" anchorCtr="0">
            <a:noAutofit/>
          </a:bodyPr>
          <a:lstStyle>
            <a:defPPr>
              <a:defRPr lang="ru-RU"/>
            </a:defPPr>
            <a:lvl1pPr>
              <a:lnSpc>
                <a:spcPct val="90000"/>
              </a:lnSpc>
              <a:spcAft>
                <a:spcPts val="1000"/>
              </a:spcAft>
              <a:defRPr b="1">
                <a:latin typeface="+mj-lt"/>
              </a:defRPr>
            </a:lvl1pPr>
          </a:lstStyle>
          <a:p>
            <a:r>
              <a:rPr lang="ru-RU" sz="1100" dirty="0">
                <a:solidFill>
                  <a:srgbClr val="2C3C89"/>
                </a:solidFill>
                <a:latin typeface="Akrobat ExtraBold" panose="00000900000000000000" pitchFamily="50" charset="-52"/>
              </a:rPr>
              <a:t>Неуважительные причины, по которым выпускник на сдал ДЭ</a:t>
            </a:r>
          </a:p>
        </p:txBody>
      </p:sp>
      <p:sp>
        <p:nvSpPr>
          <p:cNvPr id="42" name="Google Shape;171;p17">
            <a:extLst>
              <a:ext uri="{FF2B5EF4-FFF2-40B4-BE49-F238E27FC236}">
                <a16:creationId xmlns:a16="http://schemas.microsoft.com/office/drawing/2014/main" id="{ED703AE2-DD77-4CA6-A4CD-9345764910DC}"/>
              </a:ext>
            </a:extLst>
          </p:cNvPr>
          <p:cNvSpPr txBox="1"/>
          <p:nvPr/>
        </p:nvSpPr>
        <p:spPr>
          <a:xfrm>
            <a:off x="-9978" y="1982803"/>
            <a:ext cx="5113655" cy="975636"/>
          </a:xfrm>
          <a:prstGeom prst="rect">
            <a:avLst/>
          </a:prstGeom>
          <a:noFill/>
          <a:ln>
            <a:noFill/>
          </a:ln>
        </p:spPr>
        <p:txBody>
          <a:bodyPr spcFirstLastPara="1" wrap="square" lIns="121900" tIns="121900" rIns="121900" bIns="121900" anchor="t" anchorCtr="0">
            <a:noAutofit/>
          </a:bodyPr>
          <a:lstStyle/>
          <a:p>
            <a:pPr marL="182563" indent="-18256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Выпускник не явился на ДЭ и не смог подтвердить уважительную причину неявки.</a:t>
            </a:r>
          </a:p>
          <a:p>
            <a:pPr marL="182563" indent="-18256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Главный эксперт удалил выпускника из центра проведения ДЭ за грубые нарушения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Порядка проведения ГИА СПО, охраны труда и безопасности производства. Выпускник мешал другим сдавать ДЭ, создавал своими действиями угрозу жизни, здоровью, объективности экзамена</a:t>
            </a:r>
          </a:p>
        </p:txBody>
      </p:sp>
      <p:sp>
        <p:nvSpPr>
          <p:cNvPr id="47" name="Google Shape;171;p17">
            <a:extLst>
              <a:ext uri="{FF2B5EF4-FFF2-40B4-BE49-F238E27FC236}">
                <a16:creationId xmlns:a16="http://schemas.microsoft.com/office/drawing/2014/main" id="{D8FFA0CA-5B66-4847-9EEF-1B8AFAD0B0E1}"/>
              </a:ext>
            </a:extLst>
          </p:cNvPr>
          <p:cNvSpPr txBox="1"/>
          <p:nvPr/>
        </p:nvSpPr>
        <p:spPr>
          <a:xfrm>
            <a:off x="-5202" y="3062246"/>
            <a:ext cx="5086099" cy="1591371"/>
          </a:xfrm>
          <a:prstGeom prst="rect">
            <a:avLst/>
          </a:prstGeom>
          <a:noFill/>
          <a:ln>
            <a:noFill/>
          </a:ln>
        </p:spPr>
        <p:txBody>
          <a:bodyPr spcFirstLastPara="1" wrap="square" lIns="121900" tIns="121900" rIns="121900" bIns="121900" anchor="t" anchorCtr="0">
            <a:noAutofit/>
          </a:bodyPr>
          <a:lstStyle/>
          <a:p>
            <a:pPr marL="182563" indent="-182563" algn="just">
              <a:spcAft>
                <a:spcPts val="300"/>
              </a:spcAft>
              <a:buFont typeface="Arial" panose="020B0604020202020204" pitchFamily="34" charset="0"/>
              <a:buChar char="•"/>
              <a:tabLst>
                <a:tab pos="182563" algn="l"/>
              </a:tabLst>
            </a:pPr>
            <a:r>
              <a:rPr lang="ru-RU" sz="1000" dirty="0">
                <a:solidFill>
                  <a:srgbClr val="2C3C89"/>
                </a:solidFill>
                <a:latin typeface="Akrobat Light" panose="00000500000000000000" pitchFamily="50" charset="-52"/>
                <a:cs typeface="Times New Roman" panose="02020603050405020304" pitchFamily="18" charset="0"/>
              </a:rPr>
              <a:t>Образовательная организация принимает решение отчислить выпускника.</a:t>
            </a:r>
          </a:p>
          <a:p>
            <a:pPr marL="182563" indent="-182563" algn="just">
              <a:spcAft>
                <a:spcPts val="300"/>
              </a:spcAft>
              <a:buFont typeface="Arial" panose="020B0604020202020204" pitchFamily="34" charset="0"/>
              <a:buChar char="•"/>
              <a:tabLst>
                <a:tab pos="182563" algn="l"/>
              </a:tabLst>
            </a:pPr>
            <a:r>
              <a:rPr lang="ru-RU" sz="1000" dirty="0">
                <a:solidFill>
                  <a:srgbClr val="2C3C89"/>
                </a:solidFill>
                <a:latin typeface="Akrobat Light" panose="00000500000000000000" pitchFamily="50" charset="-52"/>
                <a:cs typeface="Times New Roman" panose="02020603050405020304" pitchFamily="18" charset="0"/>
              </a:rPr>
              <a:t>Выпускник подает в образовательную организацию заявление о восстановлении, чтобы повторно сдать ДЭ.</a:t>
            </a:r>
          </a:p>
          <a:p>
            <a:pPr marL="182563" indent="-18256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Образовательная организация принимает решение восстановить выпускника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для прохождения ДЭ и определяет сроки для повторного проведения ДЭ: не ранее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чем через 6 месяцев после прохождения ДЭ впервые.</a:t>
            </a:r>
          </a:p>
          <a:p>
            <a:pPr marL="182563" indent="-18256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Образовательная организация допускает выпускника для повторного прохождения ДЭ не более двух раз.</a:t>
            </a:r>
          </a:p>
          <a:p>
            <a:pPr marL="182563" indent="-18256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Образовательная организация уведомляет выпускника о принятом решении и подает дополнительную заявку на проведение ДЭ</a:t>
            </a:r>
          </a:p>
          <a:p>
            <a:pPr marL="285750" indent="-285750" algn="just">
              <a:spcAft>
                <a:spcPts val="300"/>
              </a:spcAft>
              <a:buFont typeface="Arial" panose="020B0604020202020204" pitchFamily="34" charset="0"/>
              <a:buChar char="•"/>
            </a:pPr>
            <a:endParaRPr lang="ru-RU" sz="1000" dirty="0">
              <a:solidFill>
                <a:srgbClr val="2C3C89"/>
              </a:solidFill>
              <a:cs typeface="Times New Roman" panose="02020603050405020304" pitchFamily="18" charset="0"/>
            </a:endParaRPr>
          </a:p>
        </p:txBody>
      </p:sp>
      <p:sp>
        <p:nvSpPr>
          <p:cNvPr id="48" name="TextBox 2">
            <a:extLst>
              <a:ext uri="{FF2B5EF4-FFF2-40B4-BE49-F238E27FC236}">
                <a16:creationId xmlns:a16="http://schemas.microsoft.com/office/drawing/2014/main" id="{BDF636BA-67FD-4562-97ED-4FF3A750ECA0}"/>
              </a:ext>
            </a:extLst>
          </p:cNvPr>
          <p:cNvSpPr txBox="1"/>
          <p:nvPr/>
        </p:nvSpPr>
        <p:spPr>
          <a:xfrm>
            <a:off x="-269221" y="1002568"/>
            <a:ext cx="4084157" cy="501182"/>
          </a:xfrm>
          <a:prstGeom prst="roundRect">
            <a:avLst>
              <a:gd name="adj" fmla="val 19379"/>
            </a:avLst>
          </a:prstGeom>
          <a:solidFill>
            <a:srgbClr val="05A198"/>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49" name="Прямоугольник 48">
            <a:extLst>
              <a:ext uri="{FF2B5EF4-FFF2-40B4-BE49-F238E27FC236}">
                <a16:creationId xmlns:a16="http://schemas.microsoft.com/office/drawing/2014/main" id="{970A3CB3-014F-46A6-B331-4A0619A5F04F}"/>
              </a:ext>
            </a:extLst>
          </p:cNvPr>
          <p:cNvSpPr/>
          <p:nvPr/>
        </p:nvSpPr>
        <p:spPr>
          <a:xfrm>
            <a:off x="55251" y="1042636"/>
            <a:ext cx="3766510" cy="430887"/>
          </a:xfrm>
          <a:prstGeom prst="rect">
            <a:avLst/>
          </a:prstGeom>
        </p:spPr>
        <p:txBody>
          <a:bodyPr wrap="square">
            <a:spAutoFit/>
          </a:bodyPr>
          <a:lstStyle/>
          <a:p>
            <a:pPr algn="ctr"/>
            <a:r>
              <a:rPr lang="ru-RU" sz="1100" dirty="0">
                <a:solidFill>
                  <a:schemeClr val="bg1"/>
                </a:solidFill>
                <a:latin typeface="Akrobat ExtraBold" panose="00000900000000000000" pitchFamily="50" charset="-52"/>
              </a:rPr>
              <a:t>Пункты 53, 68, 70 Порядка ГИА СПО </a:t>
            </a:r>
            <a:br>
              <a:rPr lang="ru-RU" sz="1100" dirty="0">
                <a:solidFill>
                  <a:schemeClr val="bg1"/>
                </a:solidFill>
                <a:latin typeface="Akrobat ExtraBold" panose="00000900000000000000" pitchFamily="50" charset="-52"/>
              </a:rPr>
            </a:br>
            <a:r>
              <a:rPr lang="ru-RU" sz="1100" dirty="0">
                <a:solidFill>
                  <a:schemeClr val="bg1"/>
                </a:solidFill>
                <a:latin typeface="Akrobat ExtraBold" panose="00000900000000000000" pitchFamily="50" charset="-52"/>
              </a:rPr>
              <a:t>(приказ </a:t>
            </a:r>
            <a:r>
              <a:rPr lang="ru-RU" sz="1100" dirty="0" err="1">
                <a:solidFill>
                  <a:schemeClr val="bg1"/>
                </a:solidFill>
                <a:latin typeface="Akrobat ExtraBold" panose="00000900000000000000" pitchFamily="50" charset="-52"/>
              </a:rPr>
              <a:t>Минпросвещения</a:t>
            </a:r>
            <a:r>
              <a:rPr lang="ru-RU" sz="1100" dirty="0">
                <a:solidFill>
                  <a:schemeClr val="bg1"/>
                </a:solidFill>
                <a:latin typeface="Akrobat ExtraBold" panose="00000900000000000000" pitchFamily="50" charset="-52"/>
              </a:rPr>
              <a:t> России от 08.11.2021 </a:t>
            </a:r>
            <a:r>
              <a:rPr lang="ru-RU" sz="1100" dirty="0">
                <a:solidFill>
                  <a:schemeClr val="bg1"/>
                </a:solidFill>
                <a:latin typeface="Arial Narrow" panose="020B0606020202030204" pitchFamily="34" charset="0"/>
              </a:rPr>
              <a:t>№</a:t>
            </a:r>
            <a:r>
              <a:rPr lang="ru-RU" sz="1100" dirty="0">
                <a:solidFill>
                  <a:schemeClr val="bg1"/>
                </a:solidFill>
                <a:latin typeface="Akrobat ExtraBold" panose="00000900000000000000" pitchFamily="50" charset="-52"/>
              </a:rPr>
              <a:t> 800)</a:t>
            </a:r>
          </a:p>
        </p:txBody>
      </p:sp>
      <p:sp>
        <p:nvSpPr>
          <p:cNvPr id="51" name="TextBox 50">
            <a:extLst>
              <a:ext uri="{FF2B5EF4-FFF2-40B4-BE49-F238E27FC236}">
                <a16:creationId xmlns:a16="http://schemas.microsoft.com/office/drawing/2014/main" id="{E429F120-A832-46A9-99E3-A982E4410D54}"/>
              </a:ext>
            </a:extLst>
          </p:cNvPr>
          <p:cNvSpPr txBox="1"/>
          <p:nvPr/>
        </p:nvSpPr>
        <p:spPr>
          <a:xfrm>
            <a:off x="4157006" y="949509"/>
            <a:ext cx="972540" cy="369332"/>
          </a:xfrm>
          <a:prstGeom prst="rect">
            <a:avLst/>
          </a:prstGeom>
          <a:noFill/>
        </p:spPr>
        <p:txBody>
          <a:bodyPr wrap="square">
            <a:spAutoFit/>
          </a:bodyPr>
          <a:lstStyle/>
          <a:p>
            <a:r>
              <a:rPr lang="ru-RU" dirty="0">
                <a:solidFill>
                  <a:srgbClr val="5543C1"/>
                </a:solidFill>
                <a:latin typeface="Akrobat ExtraBold" panose="00000900000000000000" pitchFamily="50" charset="-52"/>
              </a:rPr>
              <a:t>ВОПРОС</a:t>
            </a:r>
          </a:p>
        </p:txBody>
      </p:sp>
      <p:sp>
        <p:nvSpPr>
          <p:cNvPr id="39" name="TextBox 2">
            <a:extLst>
              <a:ext uri="{FF2B5EF4-FFF2-40B4-BE49-F238E27FC236}">
                <a16:creationId xmlns:a16="http://schemas.microsoft.com/office/drawing/2014/main" id="{6AFE15D5-ABF6-4D6D-952D-F185DE5A1C72}"/>
              </a:ext>
            </a:extLst>
          </p:cNvPr>
          <p:cNvSpPr txBox="1"/>
          <p:nvPr/>
        </p:nvSpPr>
        <p:spPr>
          <a:xfrm>
            <a:off x="3524802" y="1290645"/>
            <a:ext cx="2080046" cy="451054"/>
          </a:xfrm>
          <a:prstGeom prst="roundRect">
            <a:avLst>
              <a:gd name="adj" fmla="val 19379"/>
            </a:avLst>
          </a:prstGeom>
          <a:solidFill>
            <a:srgbClr val="5543C1"/>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40" name="TextBox 39">
            <a:extLst>
              <a:ext uri="{FF2B5EF4-FFF2-40B4-BE49-F238E27FC236}">
                <a16:creationId xmlns:a16="http://schemas.microsoft.com/office/drawing/2014/main" id="{D2AE5C8F-2240-4F05-BAAC-98F54A797F73}"/>
              </a:ext>
            </a:extLst>
          </p:cNvPr>
          <p:cNvSpPr txBox="1"/>
          <p:nvPr/>
        </p:nvSpPr>
        <p:spPr>
          <a:xfrm>
            <a:off x="4038943" y="1330584"/>
            <a:ext cx="972540" cy="369332"/>
          </a:xfrm>
          <a:prstGeom prst="rect">
            <a:avLst/>
          </a:prstGeom>
          <a:noFill/>
        </p:spPr>
        <p:txBody>
          <a:bodyPr wrap="square">
            <a:spAutoFit/>
          </a:bodyPr>
          <a:lstStyle/>
          <a:p>
            <a:r>
              <a:rPr lang="ru-RU" dirty="0">
                <a:solidFill>
                  <a:schemeClr val="bg1"/>
                </a:solidFill>
                <a:latin typeface="Akrobat ExtraBold" panose="00000900000000000000" pitchFamily="50" charset="-52"/>
              </a:rPr>
              <a:t>ОТВЕТ</a:t>
            </a:r>
            <a:endParaRPr lang="ru-RU" dirty="0">
              <a:solidFill>
                <a:schemeClr val="bg1"/>
              </a:solidFill>
            </a:endParaRPr>
          </a:p>
        </p:txBody>
      </p:sp>
    </p:spTree>
    <p:extLst>
      <p:ext uri="{BB962C8B-B14F-4D97-AF65-F5344CB8AC3E}">
        <p14:creationId xmlns:p14="http://schemas.microsoft.com/office/powerpoint/2010/main" val="1558502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4" descr="Человек с простудой">
            <a:extLst>
              <a:ext uri="{FF2B5EF4-FFF2-40B4-BE49-F238E27FC236}">
                <a16:creationId xmlns:a16="http://schemas.microsoft.com/office/drawing/2014/main" id="{071CA685-06FE-42EE-A75D-B20BA2FFC68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305"/>
          <a:stretch/>
        </p:blipFill>
        <p:spPr bwMode="auto">
          <a:xfrm>
            <a:off x="3956788" y="-1"/>
            <a:ext cx="1190346" cy="1151009"/>
          </a:xfrm>
          <a:prstGeom prst="rect">
            <a:avLst/>
          </a:prstGeom>
          <a:noFill/>
          <a:extLst>
            <a:ext uri="{909E8E84-426E-40DD-AFC4-6F175D3DCCD1}">
              <a14:hiddenFill xmlns:a14="http://schemas.microsoft.com/office/drawing/2010/main">
                <a:solidFill>
                  <a:srgbClr val="FFFFFF"/>
                </a:solidFill>
              </a14:hiddenFill>
            </a:ext>
          </a:extLst>
        </p:spPr>
      </p:pic>
      <p:grpSp>
        <p:nvGrpSpPr>
          <p:cNvPr id="3" name="Группа 2"/>
          <p:cNvGrpSpPr/>
          <p:nvPr/>
        </p:nvGrpSpPr>
        <p:grpSpPr>
          <a:xfrm>
            <a:off x="-1702747" y="-752147"/>
            <a:ext cx="3405494" cy="1504293"/>
            <a:chOff x="-1702747" y="-752147"/>
            <a:chExt cx="3405494" cy="1504293"/>
          </a:xfrm>
        </p:grpSpPr>
        <p:sp>
          <p:nvSpPr>
            <p:cNvPr id="57" name="Прямоугольник 18"/>
            <p:cNvSpPr/>
            <p:nvPr/>
          </p:nvSpPr>
          <p:spPr>
            <a:xfrm>
              <a:off x="-1702747" y="-752147"/>
              <a:ext cx="3405494" cy="1504293"/>
            </a:xfrm>
            <a:prstGeom prst="roundRect">
              <a:avLst>
                <a:gd name="adj" fmla="val 43696"/>
              </a:avLst>
            </a:prstGeom>
            <a:gradFill>
              <a:gsLst>
                <a:gs pos="90000">
                  <a:srgbClr val="00A098"/>
                </a:gs>
                <a:gs pos="5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pic>
          <p:nvPicPr>
            <p:cNvPr id="58" name="Рисунок 5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4360" y="157987"/>
              <a:ext cx="643211" cy="420958"/>
            </a:xfrm>
            <a:prstGeom prst="rect">
              <a:avLst/>
            </a:prstGeom>
          </p:spPr>
        </p:pic>
        <p:pic>
          <p:nvPicPr>
            <p:cNvPr id="59" name="Рисунок 58"/>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7786" y="157987"/>
              <a:ext cx="439260" cy="420958"/>
            </a:xfrm>
            <a:prstGeom prst="rect">
              <a:avLst/>
            </a:prstGeom>
          </p:spPr>
        </p:pic>
      </p:grpSp>
      <p:grpSp>
        <p:nvGrpSpPr>
          <p:cNvPr id="2" name="Группа 1"/>
          <p:cNvGrpSpPr/>
          <p:nvPr/>
        </p:nvGrpSpPr>
        <p:grpSpPr>
          <a:xfrm>
            <a:off x="-223470" y="4912668"/>
            <a:ext cx="6251604" cy="1504293"/>
            <a:chOff x="-223470" y="4912668"/>
            <a:chExt cx="6251604" cy="1504293"/>
          </a:xfrm>
        </p:grpSpPr>
        <p:sp>
          <p:nvSpPr>
            <p:cNvPr id="28" name="Прямоугольник 18"/>
            <p:cNvSpPr/>
            <p:nvPr/>
          </p:nvSpPr>
          <p:spPr>
            <a:xfrm>
              <a:off x="-223470" y="4912668"/>
              <a:ext cx="6251604" cy="1504293"/>
            </a:xfrm>
            <a:prstGeom prst="roundRect">
              <a:avLst>
                <a:gd name="adj" fmla="val 50000"/>
              </a:avLst>
            </a:prstGeom>
            <a:gradFill>
              <a:gsLst>
                <a:gs pos="0">
                  <a:srgbClr val="00A098"/>
                </a:gs>
                <a:gs pos="68000">
                  <a:srgbClr val="2E3D8A"/>
                </a:gs>
              </a:gsLst>
              <a:lin ang="2400000" scaled="0"/>
            </a:gradFill>
            <a:ln>
              <a:noFill/>
            </a:ln>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ru-RU"/>
            </a:p>
          </p:txBody>
        </p:sp>
        <p:grpSp>
          <p:nvGrpSpPr>
            <p:cNvPr id="31" name="Группа 30"/>
            <p:cNvGrpSpPr/>
            <p:nvPr/>
          </p:nvGrpSpPr>
          <p:grpSpPr>
            <a:xfrm>
              <a:off x="1344440" y="4933215"/>
              <a:ext cx="805109" cy="215444"/>
              <a:chOff x="1315720" y="4933215"/>
              <a:chExt cx="805109" cy="215444"/>
            </a:xfrm>
          </p:grpSpPr>
          <p:pic>
            <p:nvPicPr>
              <p:cNvPr id="54" name="Рисунок 53"/>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15720" y="4978014"/>
                <a:ext cx="144000" cy="108000"/>
              </a:xfrm>
              <a:prstGeom prst="rect">
                <a:avLst/>
              </a:prstGeom>
            </p:spPr>
          </p:pic>
          <p:sp>
            <p:nvSpPr>
              <p:cNvPr id="55" name="TextBox 54"/>
              <p:cNvSpPr txBox="1"/>
              <p:nvPr/>
            </p:nvSpPr>
            <p:spPr>
              <a:xfrm>
                <a:off x="1412404"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hd.firpo.ru</a:t>
                </a:r>
                <a:endParaRPr lang="ru-RU" sz="2000" dirty="0">
                  <a:latin typeface="Akrobat SemiBold" panose="00000700000000000000" pitchFamily="50" charset="-52"/>
                </a:endParaRPr>
              </a:p>
            </p:txBody>
          </p:sp>
        </p:grpSp>
        <p:grpSp>
          <p:nvGrpSpPr>
            <p:cNvPr id="32" name="Группа 31"/>
            <p:cNvGrpSpPr/>
            <p:nvPr/>
          </p:nvGrpSpPr>
          <p:grpSpPr>
            <a:xfrm>
              <a:off x="2999248" y="4933215"/>
              <a:ext cx="942330" cy="215444"/>
              <a:chOff x="3025293" y="4933215"/>
              <a:chExt cx="942330" cy="215444"/>
            </a:xfrm>
          </p:grpSpPr>
          <p:pic>
            <p:nvPicPr>
              <p:cNvPr id="52" name="Рисунок 51"/>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25293" y="4968014"/>
                <a:ext cx="144000" cy="128000"/>
              </a:xfrm>
              <a:prstGeom prst="rect">
                <a:avLst/>
              </a:prstGeom>
            </p:spPr>
          </p:pic>
          <p:sp>
            <p:nvSpPr>
              <p:cNvPr id="53" name="TextBox 52"/>
              <p:cNvSpPr txBox="1"/>
              <p:nvPr/>
            </p:nvSpPr>
            <p:spPr>
              <a:xfrm>
                <a:off x="3129898" y="4933215"/>
                <a:ext cx="8377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t.me/de_spo</a:t>
                </a:r>
                <a:endParaRPr lang="ru-RU" sz="2000" dirty="0">
                  <a:latin typeface="Akrobat SemiBold" panose="00000700000000000000" pitchFamily="50" charset="-52"/>
                </a:endParaRPr>
              </a:p>
            </p:txBody>
          </p:sp>
        </p:grpSp>
        <p:grpSp>
          <p:nvGrpSpPr>
            <p:cNvPr id="33" name="Группа 32"/>
            <p:cNvGrpSpPr/>
            <p:nvPr/>
          </p:nvGrpSpPr>
          <p:grpSpPr>
            <a:xfrm>
              <a:off x="2169996" y="4933215"/>
              <a:ext cx="808805" cy="215444"/>
              <a:chOff x="2229329" y="4933215"/>
              <a:chExt cx="808805" cy="215444"/>
            </a:xfrm>
          </p:grpSpPr>
          <p:sp>
            <p:nvSpPr>
              <p:cNvPr id="37" name="TextBox 36"/>
              <p:cNvSpPr txBox="1"/>
              <p:nvPr/>
            </p:nvSpPr>
            <p:spPr>
              <a:xfrm>
                <a:off x="2329709" y="4933215"/>
                <a:ext cx="708425"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de.firpo.ru</a:t>
                </a:r>
                <a:endParaRPr lang="ru-RU" sz="2000" dirty="0">
                  <a:latin typeface="Akrobat SemiBold" panose="00000700000000000000" pitchFamily="50" charset="-52"/>
                </a:endParaRPr>
              </a:p>
            </p:txBody>
          </p:sp>
          <p:pic>
            <p:nvPicPr>
              <p:cNvPr id="38" name="Рисунок 37"/>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229329" y="4960014"/>
                <a:ext cx="144000" cy="144000"/>
              </a:xfrm>
              <a:prstGeom prst="rect">
                <a:avLst/>
              </a:prstGeom>
            </p:spPr>
          </p:pic>
        </p:grpSp>
        <p:grpSp>
          <p:nvGrpSpPr>
            <p:cNvPr id="34" name="Группа 33"/>
            <p:cNvGrpSpPr/>
            <p:nvPr/>
          </p:nvGrpSpPr>
          <p:grpSpPr>
            <a:xfrm>
              <a:off x="3950595" y="4933215"/>
              <a:ext cx="1070308" cy="215444"/>
              <a:chOff x="4014585" y="4933215"/>
              <a:chExt cx="1070308" cy="215444"/>
            </a:xfrm>
          </p:grpSpPr>
          <p:pic>
            <p:nvPicPr>
              <p:cNvPr id="35" name="Рисунок 34"/>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014585" y="4984014"/>
                <a:ext cx="144000" cy="96000"/>
              </a:xfrm>
              <a:prstGeom prst="rect">
                <a:avLst/>
              </a:prstGeom>
            </p:spPr>
          </p:pic>
          <p:sp>
            <p:nvSpPr>
              <p:cNvPr id="36" name="TextBox 35"/>
              <p:cNvSpPr txBox="1"/>
              <p:nvPr/>
            </p:nvSpPr>
            <p:spPr>
              <a:xfrm>
                <a:off x="4118549" y="4933215"/>
                <a:ext cx="966344" cy="215444"/>
              </a:xfrm>
              <a:prstGeom prst="rect">
                <a:avLst/>
              </a:prstGeom>
              <a:noFill/>
            </p:spPr>
            <p:txBody>
              <a:bodyPr wrap="square" anchor="ctr">
                <a:spAutoFit/>
              </a:bodyPr>
              <a:lstStyle/>
              <a:p>
                <a:pPr>
                  <a:lnSpc>
                    <a:spcPct val="80000"/>
                  </a:lnSpc>
                </a:pPr>
                <a:r>
                  <a:rPr lang="en-US" sz="1000" dirty="0">
                    <a:solidFill>
                      <a:schemeClr val="bg1"/>
                    </a:solidFill>
                    <a:latin typeface="Akrobat SemiBold" panose="00000700000000000000" pitchFamily="50" charset="-52"/>
                    <a:ea typeface="Roboto" panose="02000000000000000000" pitchFamily="2" charset="0"/>
                  </a:rPr>
                  <a:t>vk.com/de_spo</a:t>
                </a:r>
                <a:endParaRPr lang="ru-RU" sz="1000" dirty="0">
                  <a:latin typeface="Akrobat SemiBold" panose="00000700000000000000" pitchFamily="50" charset="-52"/>
                </a:endParaRPr>
              </a:p>
            </p:txBody>
          </p:sp>
        </p:grpSp>
      </p:grpSp>
      <p:sp>
        <p:nvSpPr>
          <p:cNvPr id="4" name="Облачко с текстом: прямоугольное со скругленными углами 3">
            <a:extLst>
              <a:ext uri="{FF2B5EF4-FFF2-40B4-BE49-F238E27FC236}">
                <a16:creationId xmlns:a16="http://schemas.microsoft.com/office/drawing/2014/main" id="{08337BA0-CA62-478F-A361-911620C3D6B3}"/>
              </a:ext>
            </a:extLst>
          </p:cNvPr>
          <p:cNvSpPr/>
          <p:nvPr/>
        </p:nvSpPr>
        <p:spPr>
          <a:xfrm>
            <a:off x="1764667" y="74057"/>
            <a:ext cx="2031219" cy="833569"/>
          </a:xfrm>
          <a:prstGeom prst="wedgeRoundRectCallout">
            <a:avLst>
              <a:gd name="adj1" fmla="val 76713"/>
              <a:gd name="adj2" fmla="val 38875"/>
              <a:gd name="adj3" fmla="val 16667"/>
            </a:avLst>
          </a:prstGeom>
          <a:solidFill>
            <a:srgbClr val="E8E5F7"/>
          </a:solidFill>
          <a:ln>
            <a:solidFill>
              <a:srgbClr val="64CC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a:p>
            <a:pPr algn="ctr"/>
            <a:endParaRPr lang="ru-RU" dirty="0"/>
          </a:p>
        </p:txBody>
      </p:sp>
      <p:sp>
        <p:nvSpPr>
          <p:cNvPr id="5" name="TextBox 4">
            <a:extLst>
              <a:ext uri="{FF2B5EF4-FFF2-40B4-BE49-F238E27FC236}">
                <a16:creationId xmlns:a16="http://schemas.microsoft.com/office/drawing/2014/main" id="{36786189-5B03-462C-B02F-0EBA9D564D7B}"/>
              </a:ext>
            </a:extLst>
          </p:cNvPr>
          <p:cNvSpPr txBox="1"/>
          <p:nvPr/>
        </p:nvSpPr>
        <p:spPr>
          <a:xfrm>
            <a:off x="1771862" y="72700"/>
            <a:ext cx="2031219" cy="830997"/>
          </a:xfrm>
          <a:prstGeom prst="rect">
            <a:avLst/>
          </a:prstGeom>
          <a:noFill/>
        </p:spPr>
        <p:txBody>
          <a:bodyPr wrap="square" rtlCol="0">
            <a:spAutoFit/>
          </a:bodyPr>
          <a:lstStyle/>
          <a:p>
            <a:pPr algn="ctr"/>
            <a:r>
              <a:rPr lang="ru-RU" sz="1200" dirty="0">
                <a:solidFill>
                  <a:srgbClr val="2C3C89"/>
                </a:solidFill>
                <a:latin typeface="Akrobat ExtraBold" panose="00000900000000000000" pitchFamily="50" charset="-52"/>
              </a:rPr>
              <a:t>Я заболела в день </a:t>
            </a:r>
          </a:p>
          <a:p>
            <a:pPr algn="ctr"/>
            <a:r>
              <a:rPr lang="ru-RU" sz="1200" dirty="0">
                <a:solidFill>
                  <a:srgbClr val="2C3C89"/>
                </a:solidFill>
                <a:latin typeface="Akrobat ExtraBold" panose="00000900000000000000" pitchFamily="50" charset="-52"/>
              </a:rPr>
              <a:t>демонстрационного экзамена. </a:t>
            </a:r>
          </a:p>
          <a:p>
            <a:pPr algn="ctr"/>
            <a:r>
              <a:rPr lang="ru-RU" sz="1200" dirty="0">
                <a:solidFill>
                  <a:srgbClr val="2C3C89"/>
                </a:solidFill>
                <a:latin typeface="Akrobat ExtraBold" panose="00000900000000000000" pitchFamily="50" charset="-52"/>
              </a:rPr>
              <a:t>Это уважительна причина? Как пересдать?</a:t>
            </a:r>
          </a:p>
        </p:txBody>
      </p:sp>
      <p:sp>
        <p:nvSpPr>
          <p:cNvPr id="23" name="Google Shape;170;p17">
            <a:extLst>
              <a:ext uri="{FF2B5EF4-FFF2-40B4-BE49-F238E27FC236}">
                <a16:creationId xmlns:a16="http://schemas.microsoft.com/office/drawing/2014/main" id="{46BD6CBD-AE12-42F7-A8A2-F6D0C20FA08A}"/>
              </a:ext>
            </a:extLst>
          </p:cNvPr>
          <p:cNvSpPr txBox="1"/>
          <p:nvPr/>
        </p:nvSpPr>
        <p:spPr>
          <a:xfrm>
            <a:off x="0" y="1775401"/>
            <a:ext cx="5162133" cy="607103"/>
          </a:xfrm>
          <a:prstGeom prst="rect">
            <a:avLst/>
          </a:prstGeom>
          <a:noFill/>
          <a:ln>
            <a:noFill/>
          </a:ln>
        </p:spPr>
        <p:txBody>
          <a:bodyPr spcFirstLastPara="1" wrap="square" lIns="121900" tIns="121900" rIns="121900" bIns="121900" anchor="ctr" anchorCtr="0">
            <a:noAutofit/>
          </a:bodyPr>
          <a:lstStyle>
            <a:defPPr>
              <a:defRPr lang="ru-RU"/>
            </a:defPPr>
            <a:lvl1pPr>
              <a:lnSpc>
                <a:spcPct val="90000"/>
              </a:lnSpc>
              <a:spcAft>
                <a:spcPts val="1000"/>
              </a:spcAft>
              <a:defRPr b="1">
                <a:latin typeface="+mj-lt"/>
              </a:defRPr>
            </a:lvl1pPr>
          </a:lstStyle>
          <a:p>
            <a:r>
              <a:rPr lang="ru-RU" sz="1100" dirty="0">
                <a:solidFill>
                  <a:srgbClr val="2C3C89"/>
                </a:solidFill>
                <a:latin typeface="Akrobat ExtraBold" panose="00000900000000000000" pitchFamily="50" charset="-52"/>
              </a:rPr>
              <a:t>Причины, которые считаются уважительными</a:t>
            </a:r>
          </a:p>
        </p:txBody>
      </p:sp>
      <p:sp>
        <p:nvSpPr>
          <p:cNvPr id="24" name="Google Shape;171;p17">
            <a:extLst>
              <a:ext uri="{FF2B5EF4-FFF2-40B4-BE49-F238E27FC236}">
                <a16:creationId xmlns:a16="http://schemas.microsoft.com/office/drawing/2014/main" id="{A4C046B0-74ED-417E-B1D0-4B164D3687D4}"/>
              </a:ext>
            </a:extLst>
          </p:cNvPr>
          <p:cNvSpPr txBox="1"/>
          <p:nvPr/>
        </p:nvSpPr>
        <p:spPr>
          <a:xfrm>
            <a:off x="13722" y="2006305"/>
            <a:ext cx="5075091" cy="1258313"/>
          </a:xfrm>
          <a:prstGeom prst="rect">
            <a:avLst/>
          </a:prstGeom>
          <a:noFill/>
          <a:ln>
            <a:noFill/>
          </a:ln>
        </p:spPr>
        <p:txBody>
          <a:bodyPr spcFirstLastPara="1" wrap="square" lIns="121900" tIns="121900" rIns="121900" bIns="121900" anchor="t" anchorCtr="0">
            <a:noAutofit/>
          </a:bodyPr>
          <a:lstStyle/>
          <a:p>
            <a:pPr marL="180975" indent="-180975">
              <a:spcAft>
                <a:spcPts val="300"/>
              </a:spcAft>
              <a:buFont typeface="Arial" panose="020B0604020202020204" pitchFamily="34" charset="0"/>
              <a:buChar char="•"/>
            </a:pP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Выпускник досрочно завершил ДЭ по независящим от него причинам и обратился </a:t>
            </a:r>
            <a:b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b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с заявлением в ГЭК аннулировать результаты.</a:t>
            </a:r>
          </a:p>
          <a:p>
            <a:pPr marL="180975" indent="-180975">
              <a:spcAft>
                <a:spcPts val="300"/>
              </a:spcAft>
              <a:buFont typeface="Arial" panose="020B0604020202020204" pitchFamily="34" charset="0"/>
              <a:buChar char="•"/>
            </a:pP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Выпускник не явился на ДЭ из-за болезни, непредвиденных жизненных обстоятельств.</a:t>
            </a:r>
          </a:p>
          <a:p>
            <a:pPr marL="180975" indent="-180975">
              <a:spcAft>
                <a:spcPts val="300"/>
              </a:spcAft>
              <a:buFont typeface="Arial" panose="020B0604020202020204" pitchFamily="34" charset="0"/>
              <a:buChar char="•"/>
            </a:pP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Апелляционная комиссия решила удовлетворить апелляцию выпускника о нарушении </a:t>
            </a:r>
            <a:b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br>
            <a:r>
              <a:rPr lang="ru-RU" sz="1000" dirty="0">
                <a:solidFill>
                  <a:srgbClr val="2C3C89"/>
                </a:solidFill>
                <a:latin typeface="Akrobat Light" panose="00000500000000000000" pitchFamily="50" charset="-52"/>
                <a:ea typeface="Calibri" panose="020F0502020204030204" pitchFamily="34" charset="0"/>
                <a:cs typeface="Times New Roman" panose="02020603050405020304" pitchFamily="18" charset="0"/>
              </a:rPr>
              <a:t>Порядка ГИА СПО. Сведения о нарушениях Порядка ГИА СПО подтвердились и негативно повлияли на результат ДЭ</a:t>
            </a:r>
          </a:p>
        </p:txBody>
      </p:sp>
      <p:sp>
        <p:nvSpPr>
          <p:cNvPr id="25" name="TextBox 2">
            <a:extLst>
              <a:ext uri="{FF2B5EF4-FFF2-40B4-BE49-F238E27FC236}">
                <a16:creationId xmlns:a16="http://schemas.microsoft.com/office/drawing/2014/main" id="{456B33FB-3F76-4103-A193-60C86CFE92F2}"/>
              </a:ext>
            </a:extLst>
          </p:cNvPr>
          <p:cNvSpPr txBox="1"/>
          <p:nvPr/>
        </p:nvSpPr>
        <p:spPr>
          <a:xfrm>
            <a:off x="-288271" y="1007351"/>
            <a:ext cx="4084157" cy="501182"/>
          </a:xfrm>
          <a:prstGeom prst="roundRect">
            <a:avLst>
              <a:gd name="adj" fmla="val 19379"/>
            </a:avLst>
          </a:prstGeom>
          <a:solidFill>
            <a:srgbClr val="05A198"/>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26" name="Прямоугольник 25">
            <a:extLst>
              <a:ext uri="{FF2B5EF4-FFF2-40B4-BE49-F238E27FC236}">
                <a16:creationId xmlns:a16="http://schemas.microsoft.com/office/drawing/2014/main" id="{D7D93EE9-8B7F-4436-8F22-EA2E0DAF4AF8}"/>
              </a:ext>
            </a:extLst>
          </p:cNvPr>
          <p:cNvSpPr/>
          <p:nvPr/>
        </p:nvSpPr>
        <p:spPr>
          <a:xfrm>
            <a:off x="36201" y="1047419"/>
            <a:ext cx="3766510" cy="430887"/>
          </a:xfrm>
          <a:prstGeom prst="rect">
            <a:avLst/>
          </a:prstGeom>
        </p:spPr>
        <p:txBody>
          <a:bodyPr wrap="square">
            <a:spAutoFit/>
          </a:bodyPr>
          <a:lstStyle/>
          <a:p>
            <a:pPr algn="ctr"/>
            <a:r>
              <a:rPr lang="ru-RU" sz="1100" dirty="0">
                <a:solidFill>
                  <a:schemeClr val="bg1"/>
                </a:solidFill>
                <a:latin typeface="Akrobat ExtraBold" panose="00000900000000000000" pitchFamily="50" charset="-52"/>
              </a:rPr>
              <a:t>Пункты 64, 67, 69, 77 Порядка ГИА СПО </a:t>
            </a:r>
            <a:br>
              <a:rPr lang="ru-RU" sz="1100" dirty="0">
                <a:solidFill>
                  <a:schemeClr val="bg1"/>
                </a:solidFill>
                <a:latin typeface="Akrobat ExtraBold" panose="00000900000000000000" pitchFamily="50" charset="-52"/>
              </a:rPr>
            </a:br>
            <a:r>
              <a:rPr lang="ru-RU" sz="1100" dirty="0">
                <a:solidFill>
                  <a:schemeClr val="bg1"/>
                </a:solidFill>
                <a:latin typeface="Akrobat ExtraBold" panose="00000900000000000000" pitchFamily="50" charset="-52"/>
              </a:rPr>
              <a:t>(приказ </a:t>
            </a:r>
            <a:r>
              <a:rPr lang="ru-RU" sz="1100" dirty="0" err="1">
                <a:solidFill>
                  <a:schemeClr val="bg1"/>
                </a:solidFill>
                <a:latin typeface="Akrobat ExtraBold" panose="00000900000000000000" pitchFamily="50" charset="-52"/>
              </a:rPr>
              <a:t>Минпросвещения</a:t>
            </a:r>
            <a:r>
              <a:rPr lang="ru-RU" sz="1100" dirty="0">
                <a:solidFill>
                  <a:schemeClr val="bg1"/>
                </a:solidFill>
                <a:latin typeface="Akrobat ExtraBold" panose="00000900000000000000" pitchFamily="50" charset="-52"/>
              </a:rPr>
              <a:t> России от 08.11.2021 </a:t>
            </a:r>
            <a:r>
              <a:rPr lang="ru-RU" sz="1100" dirty="0">
                <a:solidFill>
                  <a:schemeClr val="bg1"/>
                </a:solidFill>
                <a:latin typeface="Arial Narrow" panose="020B0606020202030204" pitchFamily="34" charset="0"/>
              </a:rPr>
              <a:t>№</a:t>
            </a:r>
            <a:r>
              <a:rPr lang="ru-RU" sz="1100" dirty="0">
                <a:solidFill>
                  <a:schemeClr val="bg1"/>
                </a:solidFill>
                <a:latin typeface="Akrobat ExtraBold" panose="00000900000000000000" pitchFamily="50" charset="-52"/>
              </a:rPr>
              <a:t> 800)</a:t>
            </a:r>
          </a:p>
        </p:txBody>
      </p:sp>
      <p:sp>
        <p:nvSpPr>
          <p:cNvPr id="27" name="Google Shape;170;p17">
            <a:extLst>
              <a:ext uri="{FF2B5EF4-FFF2-40B4-BE49-F238E27FC236}">
                <a16:creationId xmlns:a16="http://schemas.microsoft.com/office/drawing/2014/main" id="{0B6243EB-0315-470F-9098-9FF12927AE78}"/>
              </a:ext>
            </a:extLst>
          </p:cNvPr>
          <p:cNvSpPr txBox="1"/>
          <p:nvPr/>
        </p:nvSpPr>
        <p:spPr>
          <a:xfrm>
            <a:off x="1" y="3047851"/>
            <a:ext cx="5129778" cy="640788"/>
          </a:xfrm>
          <a:prstGeom prst="rect">
            <a:avLst/>
          </a:prstGeom>
          <a:noFill/>
          <a:ln>
            <a:noFill/>
          </a:ln>
        </p:spPr>
        <p:txBody>
          <a:bodyPr spcFirstLastPara="1" wrap="square" lIns="121900" tIns="121900" rIns="121900" bIns="121900" anchor="ctr" anchorCtr="0">
            <a:noAutofit/>
          </a:bodyPr>
          <a:lstStyle/>
          <a:p>
            <a:pPr>
              <a:lnSpc>
                <a:spcPct val="90000"/>
              </a:lnSpc>
              <a:spcAft>
                <a:spcPts val="1000"/>
              </a:spcAft>
            </a:pPr>
            <a:r>
              <a:rPr lang="ru-RU" sz="1100" b="1" dirty="0">
                <a:solidFill>
                  <a:srgbClr val="2C3C89"/>
                </a:solidFill>
                <a:latin typeface="Akrobat ExtraBold" panose="00000900000000000000" pitchFamily="50" charset="-52"/>
              </a:rPr>
              <a:t>Основания и сроки для пересдачи ДЭ</a:t>
            </a:r>
          </a:p>
        </p:txBody>
      </p:sp>
      <p:sp>
        <p:nvSpPr>
          <p:cNvPr id="29" name="Google Shape;171;p17">
            <a:extLst>
              <a:ext uri="{FF2B5EF4-FFF2-40B4-BE49-F238E27FC236}">
                <a16:creationId xmlns:a16="http://schemas.microsoft.com/office/drawing/2014/main" id="{3A192DB2-F27C-41CD-89BF-2C20CA90CD51}"/>
              </a:ext>
            </a:extLst>
          </p:cNvPr>
          <p:cNvSpPr txBox="1"/>
          <p:nvPr/>
        </p:nvSpPr>
        <p:spPr>
          <a:xfrm>
            <a:off x="7714" y="3347626"/>
            <a:ext cx="4981655" cy="1127268"/>
          </a:xfrm>
          <a:prstGeom prst="rect">
            <a:avLst/>
          </a:prstGeom>
          <a:noFill/>
          <a:ln>
            <a:noFill/>
          </a:ln>
        </p:spPr>
        <p:txBody>
          <a:bodyPr spcFirstLastPara="1" wrap="square" lIns="121900" tIns="121900" rIns="121900" bIns="121900" anchor="t" anchorCtr="0">
            <a:noAutofit/>
          </a:bodyPr>
          <a:lstStyle/>
          <a:p>
            <a:pPr marL="176213" indent="-17621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ГЭК признал, что выпускник не прошел ДЭ по уважительной причине. Образовательная организация принимает решение провести ДЭ в дополнительные сроки.</a:t>
            </a:r>
          </a:p>
          <a:p>
            <a:pPr marL="176213" indent="-17621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Дополнительные сроки ДЭ устанавливает образовательная организация,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но не позднее 4 месяцев с момента подачи заявления выпускника и апелляции.</a:t>
            </a:r>
          </a:p>
          <a:p>
            <a:pPr marL="176213" indent="-17621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Образовательная организация не отчисляет выпускника.</a:t>
            </a:r>
          </a:p>
          <a:p>
            <a:pPr marL="176213" indent="-176213" algn="just">
              <a:spcAft>
                <a:spcPts val="300"/>
              </a:spcAft>
              <a:buFont typeface="Arial" panose="020B0604020202020204" pitchFamily="34" charset="0"/>
              <a:buChar char="•"/>
            </a:pPr>
            <a:r>
              <a:rPr lang="ru-RU" sz="1000" dirty="0">
                <a:solidFill>
                  <a:srgbClr val="2C3C89"/>
                </a:solidFill>
                <a:latin typeface="Akrobat Light" panose="00000500000000000000" pitchFamily="50" charset="-52"/>
                <a:cs typeface="Times New Roman" panose="02020603050405020304" pitchFamily="18" charset="0"/>
              </a:rPr>
              <a:t>Образовательная организация уведомляет выпускника о принятом решении </a:t>
            </a:r>
            <a:br>
              <a:rPr lang="ru-RU" sz="1000" dirty="0">
                <a:solidFill>
                  <a:srgbClr val="2C3C89"/>
                </a:solidFill>
                <a:latin typeface="Akrobat Light" panose="00000500000000000000" pitchFamily="50" charset="-52"/>
                <a:cs typeface="Times New Roman" panose="02020603050405020304" pitchFamily="18" charset="0"/>
              </a:rPr>
            </a:br>
            <a:r>
              <a:rPr lang="ru-RU" sz="1000" dirty="0">
                <a:solidFill>
                  <a:srgbClr val="2C3C89"/>
                </a:solidFill>
                <a:latin typeface="Akrobat Light" panose="00000500000000000000" pitchFamily="50" charset="-52"/>
                <a:cs typeface="Times New Roman" panose="02020603050405020304" pitchFamily="18" charset="0"/>
              </a:rPr>
              <a:t>и подает дополнительную заявку на проведение ДЭ </a:t>
            </a:r>
          </a:p>
          <a:p>
            <a:pPr marL="285750" indent="-285750">
              <a:spcAft>
                <a:spcPts val="300"/>
              </a:spcAft>
              <a:buFont typeface="Arial" panose="020B0604020202020204" pitchFamily="34" charset="0"/>
              <a:buChar char="•"/>
            </a:pPr>
            <a:endParaRPr lang="ru-RU" sz="1000" dirty="0">
              <a:solidFill>
                <a:srgbClr val="2C3C89"/>
              </a:solidFill>
              <a:cs typeface="Times New Roman" panose="02020603050405020304" pitchFamily="18" charset="0"/>
            </a:endParaRPr>
          </a:p>
        </p:txBody>
      </p:sp>
      <p:sp>
        <p:nvSpPr>
          <p:cNvPr id="30" name="TextBox 29">
            <a:extLst>
              <a:ext uri="{FF2B5EF4-FFF2-40B4-BE49-F238E27FC236}">
                <a16:creationId xmlns:a16="http://schemas.microsoft.com/office/drawing/2014/main" id="{7E03EDF6-1056-437B-A064-C7A0D8F95A01}"/>
              </a:ext>
            </a:extLst>
          </p:cNvPr>
          <p:cNvSpPr txBox="1"/>
          <p:nvPr/>
        </p:nvSpPr>
        <p:spPr>
          <a:xfrm>
            <a:off x="4022595" y="1011764"/>
            <a:ext cx="972540" cy="369332"/>
          </a:xfrm>
          <a:prstGeom prst="rect">
            <a:avLst/>
          </a:prstGeom>
          <a:noFill/>
        </p:spPr>
        <p:txBody>
          <a:bodyPr wrap="square">
            <a:spAutoFit/>
          </a:bodyPr>
          <a:lstStyle/>
          <a:p>
            <a:r>
              <a:rPr lang="ru-RU" dirty="0">
                <a:solidFill>
                  <a:srgbClr val="5543C1"/>
                </a:solidFill>
                <a:latin typeface="Akrobat ExtraBold" panose="00000900000000000000" pitchFamily="50" charset="-52"/>
              </a:rPr>
              <a:t>ВОПРОС</a:t>
            </a:r>
          </a:p>
        </p:txBody>
      </p:sp>
      <p:sp>
        <p:nvSpPr>
          <p:cNvPr id="40" name="TextBox 2">
            <a:extLst>
              <a:ext uri="{FF2B5EF4-FFF2-40B4-BE49-F238E27FC236}">
                <a16:creationId xmlns:a16="http://schemas.microsoft.com/office/drawing/2014/main" id="{2BA200E2-0AEC-4627-B770-668E4C9EBEAB}"/>
              </a:ext>
            </a:extLst>
          </p:cNvPr>
          <p:cNvSpPr txBox="1"/>
          <p:nvPr/>
        </p:nvSpPr>
        <p:spPr>
          <a:xfrm>
            <a:off x="3507854" y="1398491"/>
            <a:ext cx="2080046" cy="451054"/>
          </a:xfrm>
          <a:prstGeom prst="roundRect">
            <a:avLst>
              <a:gd name="adj" fmla="val 19379"/>
            </a:avLst>
          </a:prstGeom>
          <a:solidFill>
            <a:srgbClr val="5543C1"/>
          </a:solidFill>
          <a:ln w="19050">
            <a:no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defRPr sz="16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pPr>
            <a:endParaRPr sz="2400" dirty="0">
              <a:solidFill>
                <a:schemeClr val="bg1"/>
              </a:solidFill>
              <a:latin typeface="+mj-lt"/>
            </a:endParaRPr>
          </a:p>
        </p:txBody>
      </p:sp>
      <p:sp>
        <p:nvSpPr>
          <p:cNvPr id="41" name="TextBox 40">
            <a:extLst>
              <a:ext uri="{FF2B5EF4-FFF2-40B4-BE49-F238E27FC236}">
                <a16:creationId xmlns:a16="http://schemas.microsoft.com/office/drawing/2014/main" id="{5A93A6AD-4505-4696-AAE5-5CDAD0F7630D}"/>
              </a:ext>
            </a:extLst>
          </p:cNvPr>
          <p:cNvSpPr txBox="1"/>
          <p:nvPr/>
        </p:nvSpPr>
        <p:spPr>
          <a:xfrm>
            <a:off x="3579862" y="1438430"/>
            <a:ext cx="1582271" cy="369332"/>
          </a:xfrm>
          <a:prstGeom prst="rect">
            <a:avLst/>
          </a:prstGeom>
          <a:noFill/>
        </p:spPr>
        <p:txBody>
          <a:bodyPr wrap="square">
            <a:spAutoFit/>
          </a:bodyPr>
          <a:lstStyle/>
          <a:p>
            <a:pPr algn="ctr"/>
            <a:r>
              <a:rPr lang="ru-RU" dirty="0">
                <a:solidFill>
                  <a:schemeClr val="bg1"/>
                </a:solidFill>
                <a:latin typeface="Akrobat ExtraBold" panose="00000900000000000000" pitchFamily="50" charset="-52"/>
              </a:rPr>
              <a:t>ОТВЕТ</a:t>
            </a:r>
            <a:endParaRPr lang="ru-RU" dirty="0">
              <a:solidFill>
                <a:schemeClr val="bg1"/>
              </a:solidFill>
            </a:endParaRPr>
          </a:p>
        </p:txBody>
      </p:sp>
    </p:spTree>
    <p:extLst>
      <p:ext uri="{BB962C8B-B14F-4D97-AF65-F5344CB8AC3E}">
        <p14:creationId xmlns:p14="http://schemas.microsoft.com/office/powerpoint/2010/main" val="3163081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Широкоэкранная презентация">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1334</Words>
  <Application>Microsoft Office PowerPoint</Application>
  <PresentationFormat>Произвольный</PresentationFormat>
  <Paragraphs>123</Paragraphs>
  <Slides>8</Slides>
  <Notes>0</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8</vt:i4>
      </vt:variant>
    </vt:vector>
  </HeadingPairs>
  <TitlesOfParts>
    <vt:vector size="20" baseType="lpstr">
      <vt:lpstr>Akrobat Black</vt:lpstr>
      <vt:lpstr>Akrobat Bold</vt:lpstr>
      <vt:lpstr>Akrobat ExtraBold</vt:lpstr>
      <vt:lpstr>Akrobat Light</vt:lpstr>
      <vt:lpstr>Akrobat SemiBold</vt:lpstr>
      <vt:lpstr>Arial</vt:lpstr>
      <vt:lpstr>Arial Narrow</vt:lpstr>
      <vt:lpstr>Calibri</vt:lpstr>
      <vt:lpstr>Tw Cen MT</vt:lpstr>
      <vt:lpstr>Wingdings</vt:lpstr>
      <vt:lpstr>Wingdings 2</vt:lpstr>
      <vt:lpstr>Широкоэкранная презентация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2021-01-29T06:11:25Z</dcterms:created>
  <dcterms:modified xsi:type="dcterms:W3CDTF">2024-07-26T09:00:08Z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1049</vt:i4>
  </property>
  <property fmtid="{D5CDD505-2E9C-101B-9397-08002B2CF9AE}" pid="3" name="_Version">
    <vt:lpwstr>12.0.4518</vt:lpwstr>
  </property>
</Properties>
</file>